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firstSlideNum="1" saveSubsetFonts="1">
  <p:sldMasterIdLst>
    <p:sldMasterId id="2147483660" r:id="rId2"/>
  </p:sldMasterIdLst>
  <p:notesMasterIdLst>
    <p:notesMasterId r:id="rId3"/>
  </p:notesMasterIdLst>
  <p:sldIdLst>
    <p:sldId id="281" r:id="rId4"/>
    <p:sldId id="256" r:id="rId5"/>
    <p:sldId id="268" r:id="rId6"/>
    <p:sldId id="269" r:id="rId7"/>
  </p:sldIdLst>
  <p:sldSz cx="7560000" cy="10692000" type="custom"/>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41"/>
    <p:restoredTop sz="94660"/>
  </p:normalViewPr>
  <p:slideViewPr>
    <p:cSldViewPr>
      <p:cViewPr varScale="0">
        <p:scale>
          <a:sx n="76" d="100"/>
          <a:sy n="76" d="100"/>
        </p:scale>
        <p:origin x="-2988" y="-72"/>
      </p:cViewPr>
      <p:guideLst>
        <p:guide orient="horz" pos="1620"/>
        <p:guide pos="2880"/>
      </p:guideLst>
    </p:cSldViewPr>
  </p:slideViewPr>
  <p:notesTextViewPr>
    <p:cViewPr>
      <p:scale>
        <a:sx n="1" d="1"/>
        <a:sy n="1" d="1"/>
      </p:scale>
      <p:origin x="0" y="0"/>
    </p:cViewPr>
  </p:notesTextViewPr>
  <p:gridSpacing cx="36004" cy="36004"/>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presProps" Target="presProps.xml" /><Relationship Id="rId9" Type="http://schemas.openxmlformats.org/officeDocument/2006/relationships/viewProps" Target="viewProps.xml" /><Relationship Id="rId10" Type="http://schemas.openxmlformats.org/officeDocument/2006/relationships/tableStyles" Target="tableStyles.xml" /></Relationships>
</file>

<file path=ppt/notesMasters/_rels/notesMaster1.xml.rels><?xml version="1.0" encoding="UTF-8"?><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06EA9-14B5-4F31-95CC-6AD91D20700D}" type="datetimeFigureOut">
              <a:rPr kumimoji="1" lang="ja-JP" altLang="en-US" smtClean="0"/>
              <a:t>2015/2/5</a:t>
            </a:fld>
            <a:endParaRPr kumimoji="1" lang="ja-JP" altLang="en-US"/>
          </a:p>
        </p:txBody>
      </p:sp>
      <p:sp>
        <p:nvSpPr>
          <p:cNvPr id="1102" name="スライド イメージ プレースホルダー 3"/>
          <p:cNvSpPr>
            <a:spLocks noGrp="1" noRot="1" noChangeAspect="1"/>
          </p:cNvSpPr>
          <p:nvPr>
            <p:ph type="sldImg" idx="2"/>
          </p:nvPr>
        </p:nvSpPr>
        <p:spPr>
          <a:xfrm>
            <a:off x="2216728" y="685800"/>
            <a:ext cx="2424546"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04"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xml version="1.0" encoding="UTF-8"?><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xml version="1.0" encoding="UTF-8"?><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18" name="四角形 263"/>
          <p:cNvSpPr>
            <a:spLocks noGrp="1" noRot="1" noChangeAspect="1"/>
          </p:cNvSpPr>
          <p:nvPr>
            <p:ph type="sldImg" idx="2"/>
          </p:nvPr>
        </p:nvSpPr>
        <p:spPr>
          <a:prstGeom prst="rect">
            <a:avLst/>
          </a:prstGeom>
        </p:spPr>
        <p:txBody>
          <a:bodyPr/>
          <a:p>
            <a:endParaRPr kumimoji="1" lang="ja-JP" altLang="en-US"/>
          </a:p>
        </p:txBody>
      </p:sp>
      <p:sp>
        <p:nvSpPr>
          <p:cNvPr id="1119" name="四角形 264"/>
          <p:cNvSpPr>
            <a:spLocks noGrp="1"/>
          </p:cNvSpPr>
          <p:nvPr>
            <p:ph type="body" sz="quarter" idx="3"/>
          </p:nvPr>
        </p:nvSpPr>
        <p:spPr>
          <a:prstGeom prst="rect">
            <a:avLst/>
          </a:prstGeom>
        </p:spPr>
        <p:txBody>
          <a:bodyPr/>
          <a:p>
            <a:endParaRPr kumimoji="1" lang="ja-JP" altLang="en-US"/>
          </a:p>
        </p:txBody>
      </p:sp>
      <p:sp>
        <p:nvSpPr>
          <p:cNvPr id="1120" name="四角形 265"/>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59" name="四角形 9"/>
          <p:cNvSpPr>
            <a:spLocks noGrp="1" noRot="1" noChangeAspect="1"/>
          </p:cNvSpPr>
          <p:nvPr>
            <p:ph type="sldImg" idx="2"/>
          </p:nvPr>
        </p:nvSpPr>
        <p:spPr>
          <a:prstGeom prst="rect">
            <a:avLst/>
          </a:prstGeom>
        </p:spPr>
        <p:txBody>
          <a:bodyPr/>
          <a:p>
            <a:endParaRPr kumimoji="1" lang="ja-JP" altLang="en-US"/>
          </a:p>
        </p:txBody>
      </p:sp>
      <p:sp>
        <p:nvSpPr>
          <p:cNvPr id="1160" name="四角形 10"/>
          <p:cNvSpPr>
            <a:spLocks noGrp="1"/>
          </p:cNvSpPr>
          <p:nvPr>
            <p:ph type="body" sz="quarter" idx="3"/>
          </p:nvPr>
        </p:nvSpPr>
        <p:spPr>
          <a:prstGeom prst="rect">
            <a:avLst/>
          </a:prstGeom>
        </p:spPr>
        <p:txBody>
          <a:bodyPr/>
          <a:p>
            <a:endParaRPr kumimoji="1" lang="ja-JP" altLang="en-US"/>
          </a:p>
        </p:txBody>
      </p:sp>
      <p:sp>
        <p:nvSpPr>
          <p:cNvPr id="1161" name="四角形 11"/>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15" name="四角形 138"/>
          <p:cNvSpPr>
            <a:spLocks noGrp="1" noRot="1" noChangeAspect="1"/>
          </p:cNvSpPr>
          <p:nvPr>
            <p:ph type="sldImg" idx="2"/>
          </p:nvPr>
        </p:nvSpPr>
        <p:spPr>
          <a:prstGeom prst="rect">
            <a:avLst/>
          </a:prstGeom>
        </p:spPr>
        <p:txBody>
          <a:bodyPr/>
          <a:p>
            <a:endParaRPr kumimoji="1" lang="ja-JP" altLang="en-US"/>
          </a:p>
        </p:txBody>
      </p:sp>
      <p:sp>
        <p:nvSpPr>
          <p:cNvPr id="1216" name="四角形 139"/>
          <p:cNvSpPr>
            <a:spLocks noGrp="1"/>
          </p:cNvSpPr>
          <p:nvPr>
            <p:ph type="body" sz="quarter" idx="3"/>
          </p:nvPr>
        </p:nvSpPr>
        <p:spPr>
          <a:prstGeom prst="rect">
            <a:avLst/>
          </a:prstGeom>
        </p:spPr>
        <p:txBody>
          <a:bodyPr/>
          <a:p>
            <a:endParaRPr kumimoji="1" lang="ja-JP" altLang="en-US"/>
          </a:p>
        </p:txBody>
      </p:sp>
      <p:sp>
        <p:nvSpPr>
          <p:cNvPr id="1217" name="四角形 14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68" name="四角形 169"/>
          <p:cNvSpPr>
            <a:spLocks noGrp="1" noRot="1" noChangeAspect="1"/>
          </p:cNvSpPr>
          <p:nvPr>
            <p:ph type="sldImg" idx="2"/>
          </p:nvPr>
        </p:nvSpPr>
        <p:spPr>
          <a:prstGeom prst="rect">
            <a:avLst/>
          </a:prstGeom>
        </p:spPr>
        <p:txBody>
          <a:bodyPr/>
          <a:p>
            <a:endParaRPr kumimoji="1" lang="ja-JP" altLang="en-US"/>
          </a:p>
        </p:txBody>
      </p:sp>
      <p:sp>
        <p:nvSpPr>
          <p:cNvPr id="1269" name="四角形 170"/>
          <p:cNvSpPr>
            <a:spLocks noGrp="1"/>
          </p:cNvSpPr>
          <p:nvPr>
            <p:ph type="body" sz="quarter" idx="3"/>
          </p:nvPr>
        </p:nvSpPr>
        <p:spPr>
          <a:prstGeom prst="rect">
            <a:avLst/>
          </a:prstGeom>
        </p:spPr>
        <p:txBody>
          <a:bodyPr/>
          <a:p>
            <a:endParaRPr kumimoji="1" lang="ja-JP" altLang="en-US"/>
          </a:p>
        </p:txBody>
      </p:sp>
      <p:sp>
        <p:nvSpPr>
          <p:cNvPr id="1270" name="四角形 171"/>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1" name="タイトル 1"/>
          <p:cNvSpPr>
            <a:spLocks noGrp="1"/>
          </p:cNvSpPr>
          <p:nvPr>
            <p:ph type="ctrTitle"/>
          </p:nvPr>
        </p:nvSpPr>
        <p:spPr>
          <a:xfrm>
            <a:off x="378000" y="2576811"/>
            <a:ext cx="6804000" cy="2095603"/>
          </a:xfrm>
        </p:spPr>
        <p:txBody>
          <a:bodyPr/>
          <a:lstStyle>
            <a:lvl1pPr>
              <a:defRPr b="0"/>
            </a:lvl1pPr>
          </a:lstStyle>
          <a:p>
            <a:r>
              <a:rPr kumimoji="1" lang="ja-JP" altLang="en-US" smtClean="0"/>
              <a:t>マスター タイトルの書式設定</a:t>
            </a:r>
            <a:endParaRPr kumimoji="1" lang="ja-JP" altLang="en-US" dirty="0"/>
          </a:p>
        </p:txBody>
      </p:sp>
      <p:sp>
        <p:nvSpPr>
          <p:cNvPr id="1032" name="サブタイトル 2"/>
          <p:cNvSpPr>
            <a:spLocks noGrp="1"/>
          </p:cNvSpPr>
          <p:nvPr>
            <p:ph type="subTitle" idx="1"/>
          </p:nvPr>
        </p:nvSpPr>
        <p:spPr>
          <a:xfrm>
            <a:off x="378000" y="4822100"/>
            <a:ext cx="6804000" cy="3592461"/>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33"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89" name="縦書きテキスト プレースホルダー 2"/>
          <p:cNvSpPr>
            <a:spLocks noGrp="1"/>
          </p:cNvSpPr>
          <p:nvPr>
            <p:ph type="body" orient="vert" idx="1"/>
          </p:nvPr>
        </p:nvSpPr>
        <p:spPr>
          <a:xfrm>
            <a:off x="378000" y="2707787"/>
            <a:ext cx="6804000" cy="6604890"/>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0"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094" name="縦書きタイトル 1"/>
          <p:cNvSpPr>
            <a:spLocks noGrp="1"/>
          </p:cNvSpPr>
          <p:nvPr>
            <p:ph type="title" orient="vert"/>
          </p:nvPr>
        </p:nvSpPr>
        <p:spPr>
          <a:xfrm>
            <a:off x="5481001" y="428176"/>
            <a:ext cx="1701001" cy="8884500"/>
          </a:xfrm>
        </p:spPr>
        <p:txBody>
          <a:bodyPr vert="eaVert"/>
          <a:lstStyle/>
          <a:p>
            <a:r>
              <a:rPr kumimoji="1" lang="ja-JP" altLang="en-US" smtClean="0"/>
              <a:t>マスター タイトルの書式設定</a:t>
            </a:r>
            <a:endParaRPr kumimoji="1" lang="ja-JP" altLang="en-US" dirty="0"/>
          </a:p>
        </p:txBody>
      </p:sp>
      <p:sp>
        <p:nvSpPr>
          <p:cNvPr id="1095" name="縦書きテキスト プレースホルダー 2"/>
          <p:cNvSpPr>
            <a:spLocks noGrp="1"/>
          </p:cNvSpPr>
          <p:nvPr>
            <p:ph type="body" orient="vert" idx="1"/>
          </p:nvPr>
        </p:nvSpPr>
        <p:spPr>
          <a:xfrm>
            <a:off x="378000" y="428176"/>
            <a:ext cx="4977001" cy="8884500"/>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6"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dirty="0"/>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038" name="コンテンツ プレースホルダー 2"/>
          <p:cNvSpPr>
            <a:spLocks noGrp="1"/>
          </p:cNvSpPr>
          <p:nvPr>
            <p:ph idx="1"/>
          </p:nvPr>
        </p:nvSpPr>
        <p:spPr>
          <a:xfrm>
            <a:off x="378000" y="2707787"/>
            <a:ext cx="6804000" cy="6674843"/>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39" name="日付プレースホルダー 3"/>
          <p:cNvSpPr>
            <a:spLocks noGrp="1"/>
          </p:cNvSpPr>
          <p:nvPr>
            <p:ph type="dt" sz="half" idx="10"/>
          </p:nvPr>
        </p:nvSpPr>
        <p:spPr/>
        <p:txBody>
          <a:bodyPr/>
          <a:lstStyle>
            <a:lvl1pPr>
              <a:defRPr>
                <a:solidFill>
                  <a:schemeClr val="tx1"/>
                </a:solidFill>
              </a:defRPr>
            </a:lvl1pPr>
          </a:lstStyle>
          <a:p>
            <a:fld id="{3E220A51-F8EA-429A-8E6F-F02BE74E28F7}" type="datetimeFigureOut">
              <a:rPr lang="ja-JP" altLang="en-US" smtClean="0"/>
              <a:pPr/>
              <a:t>2015/3/10</a:t>
            </a:fld>
            <a:endParaRPr lang="ja-JP" altLang="en-US" dirty="0"/>
          </a:p>
        </p:txBody>
      </p:sp>
      <p:sp>
        <p:nvSpPr>
          <p:cNvPr id="1040" name="フッター プレースホルダー 4"/>
          <p:cNvSpPr>
            <a:spLocks noGrp="1"/>
          </p:cNvSpPr>
          <p:nvPr>
            <p:ph type="ftr" sz="quarter" idx="11"/>
          </p:nvPr>
        </p:nvSpPr>
        <p:spPr/>
        <p:txBody>
          <a:bodyPr/>
          <a:lstStyle>
            <a:lvl1pPr>
              <a:defRPr>
                <a:solidFill>
                  <a:schemeClr val="tx1"/>
                </a:solidFill>
              </a:defRPr>
            </a:lvl1pPr>
          </a:lstStyle>
          <a:p>
            <a:endParaRPr lang="ja-JP" altLang="en-US" dirty="0"/>
          </a:p>
        </p:txBody>
      </p:sp>
      <p:sp>
        <p:nvSpPr>
          <p:cNvPr id="1041" name="スライド番号プレースホルダー 5"/>
          <p:cNvSpPr>
            <a:spLocks noGrp="1"/>
          </p:cNvSpPr>
          <p:nvPr>
            <p:ph type="sldNum" sz="quarter" idx="12"/>
          </p:nvPr>
        </p:nvSpPr>
        <p:spPr/>
        <p:txBody>
          <a:bodyPr/>
          <a:lstStyle>
            <a:lvl1pPr>
              <a:defRPr>
                <a:solidFill>
                  <a:schemeClr val="tx1"/>
                </a:solidFill>
              </a:defRPr>
            </a:lvl1pPr>
          </a:lstStyle>
          <a:p>
            <a:fld id="{2C9400E4-C46D-48FA-AEA0-ED136F70A0E5}"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3" name="タイトル 1"/>
          <p:cNvSpPr>
            <a:spLocks noGrp="1"/>
          </p:cNvSpPr>
          <p:nvPr>
            <p:ph type="title"/>
          </p:nvPr>
        </p:nvSpPr>
        <p:spPr>
          <a:xfrm>
            <a:off x="378000" y="4597571"/>
            <a:ext cx="6804000" cy="1646544"/>
          </a:xfrm>
        </p:spPr>
        <p:txBody>
          <a:bodyPr anchor="t"/>
          <a:lstStyle>
            <a:lvl1pPr algn="ctr">
              <a:defRPr sz="4000" b="0" cap="all"/>
            </a:lvl1pPr>
          </a:lstStyle>
          <a:p>
            <a:r>
              <a:rPr kumimoji="1" lang="ja-JP" altLang="en-US" smtClean="0"/>
              <a:t>マスター タイトルの書式設定</a:t>
            </a:r>
            <a:endParaRPr kumimoji="1" lang="ja-JP" altLang="en-US" dirty="0"/>
          </a:p>
        </p:txBody>
      </p:sp>
      <p:sp>
        <p:nvSpPr>
          <p:cNvPr id="1044" name="テキスト プレースホルダー 2"/>
          <p:cNvSpPr>
            <a:spLocks noGrp="1"/>
          </p:cNvSpPr>
          <p:nvPr>
            <p:ph type="body" idx="1"/>
          </p:nvPr>
        </p:nvSpPr>
        <p:spPr>
          <a:xfrm>
            <a:off x="378000" y="1847090"/>
            <a:ext cx="6804000" cy="2750481"/>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1045"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50" name="コンテンツ プレースホルダー 2"/>
          <p:cNvSpPr>
            <a:spLocks noGrp="1"/>
          </p:cNvSpPr>
          <p:nvPr>
            <p:ph sz="half" idx="1"/>
          </p:nvPr>
        </p:nvSpPr>
        <p:spPr>
          <a:xfrm>
            <a:off x="378000" y="2707789"/>
            <a:ext cx="3282932" cy="66048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1" name="コンテンツ プレースホルダー 3"/>
          <p:cNvSpPr>
            <a:spLocks noGrp="1"/>
          </p:cNvSpPr>
          <p:nvPr>
            <p:ph sz="half" idx="2"/>
          </p:nvPr>
        </p:nvSpPr>
        <p:spPr>
          <a:xfrm>
            <a:off x="3869301" y="2707789"/>
            <a:ext cx="3312699" cy="66048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2" name="日付プレースホルダー 4"/>
          <p:cNvSpPr>
            <a:spLocks noGrp="1"/>
          </p:cNvSpPr>
          <p:nvPr>
            <p:ph type="dt" sz="half" idx="10"/>
          </p:nvPr>
        </p:nvSpPr>
        <p:spPr/>
        <p:txBody>
          <a:bodyPr/>
          <a:lstStyle/>
          <a:p>
            <a:fld id="{3E220A51-F8EA-429A-8E6F-F02BE74E28F7}" type="datetimeFigureOut">
              <a:rPr kumimoji="1" lang="ja-JP" altLang="en-US" smtClean="0"/>
              <a:t>2015/6/24</a:t>
            </a:fld>
            <a:endParaRPr kumimoji="1" lang="ja-JP" altLang="en-US" dirty="0"/>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6"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dirty="0"/>
          </a:p>
        </p:txBody>
      </p:sp>
      <p:sp>
        <p:nvSpPr>
          <p:cNvPr id="1057" name="テキスト プレースホルダー 2"/>
          <p:cNvSpPr>
            <a:spLocks noGrp="1"/>
          </p:cNvSpPr>
          <p:nvPr>
            <p:ph type="body" idx="1"/>
          </p:nvPr>
        </p:nvSpPr>
        <p:spPr>
          <a:xfrm>
            <a:off x="378000" y="2393326"/>
            <a:ext cx="3282932" cy="99742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58" name="コンテンツ プレースホルダー 3"/>
          <p:cNvSpPr>
            <a:spLocks noGrp="1"/>
          </p:cNvSpPr>
          <p:nvPr>
            <p:ph sz="half" idx="2"/>
          </p:nvPr>
        </p:nvSpPr>
        <p:spPr>
          <a:xfrm>
            <a:off x="378000" y="3390750"/>
            <a:ext cx="3282932" cy="592192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9" name="テキスト プレースホルダー 4"/>
          <p:cNvSpPr>
            <a:spLocks noGrp="1"/>
          </p:cNvSpPr>
          <p:nvPr>
            <p:ph type="body" sz="quarter" idx="3"/>
          </p:nvPr>
        </p:nvSpPr>
        <p:spPr>
          <a:xfrm>
            <a:off x="3899068" y="2393326"/>
            <a:ext cx="3282932" cy="99742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60" name="コンテンツ プレースホルダー 5"/>
          <p:cNvSpPr>
            <a:spLocks noGrp="1"/>
          </p:cNvSpPr>
          <p:nvPr>
            <p:ph sz="quarter" idx="4"/>
          </p:nvPr>
        </p:nvSpPr>
        <p:spPr>
          <a:xfrm>
            <a:off x="3899068" y="3390750"/>
            <a:ext cx="3282932" cy="592192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61" name="日付プレースホルダー 6"/>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66" name="日付プレースホルダー 2"/>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074" name="タイトル 1"/>
          <p:cNvSpPr>
            <a:spLocks noGrp="1"/>
          </p:cNvSpPr>
          <p:nvPr>
            <p:ph type="title"/>
          </p:nvPr>
        </p:nvSpPr>
        <p:spPr>
          <a:xfrm>
            <a:off x="378001" y="425699"/>
            <a:ext cx="2487188" cy="1811701"/>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075" name="コンテンツ プレースホルダー 2"/>
          <p:cNvSpPr>
            <a:spLocks noGrp="1"/>
          </p:cNvSpPr>
          <p:nvPr>
            <p:ph idx="1"/>
          </p:nvPr>
        </p:nvSpPr>
        <p:spPr>
          <a:xfrm>
            <a:off x="3006057" y="425703"/>
            <a:ext cx="3908512" cy="87967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76" name="テキスト プレースホルダー 3"/>
          <p:cNvSpPr>
            <a:spLocks noGrp="1"/>
          </p:cNvSpPr>
          <p:nvPr>
            <p:ph type="body" sz="half" idx="2"/>
          </p:nvPr>
        </p:nvSpPr>
        <p:spPr>
          <a:xfrm>
            <a:off x="378001" y="2651654"/>
            <a:ext cx="2487188" cy="66610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077" name="日付プレースホルダー 4"/>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81" name="タイトル 1"/>
          <p:cNvSpPr>
            <a:spLocks noGrp="1"/>
          </p:cNvSpPr>
          <p:nvPr>
            <p:ph type="title"/>
          </p:nvPr>
        </p:nvSpPr>
        <p:spPr>
          <a:xfrm>
            <a:off x="1481813" y="7310629"/>
            <a:ext cx="4536000" cy="883577"/>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082" name="図プレースホルダー 2"/>
          <p:cNvSpPr>
            <a:spLocks noGrp="1"/>
          </p:cNvSpPr>
          <p:nvPr>
            <p:ph type="pic" idx="1"/>
          </p:nvPr>
        </p:nvSpPr>
        <p:spPr>
          <a:xfrm>
            <a:off x="1481813" y="331522"/>
            <a:ext cx="4536000" cy="68268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dirty="0"/>
          </a:p>
        </p:txBody>
      </p:sp>
      <p:sp>
        <p:nvSpPr>
          <p:cNvPr id="1083" name="テキスト プレースホルダー 3"/>
          <p:cNvSpPr>
            <a:spLocks noGrp="1"/>
          </p:cNvSpPr>
          <p:nvPr>
            <p:ph type="body" sz="half" idx="2"/>
          </p:nvPr>
        </p:nvSpPr>
        <p:spPr>
          <a:xfrm>
            <a:off x="1481813" y="8264877"/>
            <a:ext cx="4536000" cy="104780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084" name="日付プレースホルダー 4"/>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p:bgPr>
    </p:bg>
    <p:spTree>
      <p:nvGrpSpPr>
        <p:cNvPr id="0" name=""/>
        <p:cNvGrpSpPr/>
        <p:nvPr/>
      </p:nvGrpSpPr>
      <p:grpSpPr>
        <a:xfrm>
          <a:off x="0" y="0"/>
          <a:ext cx="0" cy="0"/>
          <a:chOff x="0" y="0"/>
          <a:chExt cx="0" cy="0"/>
        </a:xfrm>
      </p:grpSpPr>
      <p:sp>
        <p:nvSpPr>
          <p:cNvPr id="1025" name="フッター プレースホルダー 4"/>
          <p:cNvSpPr>
            <a:spLocks noGrp="1"/>
          </p:cNvSpPr>
          <p:nvPr>
            <p:ph type="ftr" sz="quarter" idx="3"/>
          </p:nvPr>
        </p:nvSpPr>
        <p:spPr>
          <a:xfrm>
            <a:off x="2083276" y="9724314"/>
            <a:ext cx="3393449" cy="569251"/>
          </a:xfrm>
          <a:prstGeom prst="rect">
            <a:avLst/>
          </a:prstGeom>
        </p:spPr>
        <p:txBody>
          <a:bodyPr vert="horz" lIns="91440" tIns="45720" rIns="91440" bIns="45720" rtlCol="0" anchor="ctr"/>
          <a:lstStyle>
            <a:lvl1pPr algn="ctr">
              <a:defRPr sz="1200">
                <a:solidFill>
                  <a:schemeClr val="tx1"/>
                </a:solidFill>
                <a:latin typeface="+mn-ea"/>
                <a:ea typeface="+mn-ea"/>
              </a:defRPr>
            </a:lvl1pPr>
          </a:lstStyle>
          <a:p>
            <a:endParaRPr lang="ja-JP" altLang="en-US" dirty="0"/>
          </a:p>
        </p:txBody>
      </p:sp>
      <p:sp>
        <p:nvSpPr>
          <p:cNvPr id="1026" name="タイトル プレースホルダー 1"/>
          <p:cNvSpPr>
            <a:spLocks noGrp="1"/>
          </p:cNvSpPr>
          <p:nvPr>
            <p:ph type="title"/>
          </p:nvPr>
        </p:nvSpPr>
        <p:spPr>
          <a:xfrm>
            <a:off x="378000" y="652703"/>
            <a:ext cx="6804000" cy="1549892"/>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1027" name="テキスト プレースホルダー 2"/>
          <p:cNvSpPr>
            <a:spLocks noGrp="1"/>
          </p:cNvSpPr>
          <p:nvPr>
            <p:ph type="body" idx="1"/>
          </p:nvPr>
        </p:nvSpPr>
        <p:spPr>
          <a:xfrm>
            <a:off x="378000" y="2707787"/>
            <a:ext cx="6804000" cy="667484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en-US" altLang="ja-JP" dirty="0" smtClean="0"/>
          </a:p>
          <a:p>
            <a:pPr lvl="5"/>
            <a:r>
              <a:rPr kumimoji="1" lang="ja-JP" altLang="en-US" dirty="0" smtClean="0"/>
              <a:t>第 </a:t>
            </a:r>
            <a:r>
              <a:rPr kumimoji="1" lang="en-US" altLang="ja-JP" dirty="0" smtClean="0"/>
              <a:t>6 </a:t>
            </a:r>
            <a:r>
              <a:rPr kumimoji="1" lang="ja-JP" altLang="en-US" dirty="0" smtClean="0"/>
              <a:t>レベル</a:t>
            </a:r>
          </a:p>
          <a:p>
            <a:pPr lvl="6"/>
            <a:r>
              <a:rPr kumimoji="1" lang="ja-JP" altLang="en-US" dirty="0" smtClean="0"/>
              <a:t>第 </a:t>
            </a:r>
            <a:r>
              <a:rPr kumimoji="1" lang="en-US" altLang="ja-JP" dirty="0" smtClean="0"/>
              <a:t>7 </a:t>
            </a:r>
            <a:r>
              <a:rPr kumimoji="1" lang="ja-JP" altLang="en-US" dirty="0" smtClean="0"/>
              <a:t>レベル</a:t>
            </a:r>
          </a:p>
          <a:p>
            <a:pPr lvl="7"/>
            <a:r>
              <a:rPr kumimoji="1" lang="ja-JP" altLang="en-US" dirty="0" smtClean="0"/>
              <a:t>第 </a:t>
            </a:r>
            <a:r>
              <a:rPr kumimoji="1" lang="en-US" altLang="ja-JP" dirty="0" smtClean="0"/>
              <a:t>8 </a:t>
            </a:r>
            <a:r>
              <a:rPr kumimoji="1" lang="ja-JP" altLang="en-US" dirty="0" smtClean="0"/>
              <a:t>レベル</a:t>
            </a:r>
          </a:p>
          <a:p>
            <a:pPr lvl="8"/>
            <a:r>
              <a:rPr kumimoji="1" lang="ja-JP" altLang="en-US" dirty="0" smtClean="0"/>
              <a:t>第 </a:t>
            </a:r>
            <a:r>
              <a:rPr kumimoji="1" lang="en-US" altLang="ja-JP" dirty="0" smtClean="0"/>
              <a:t>9 </a:t>
            </a:r>
            <a:r>
              <a:rPr kumimoji="1" lang="ja-JP" altLang="en-US" dirty="0" smtClean="0"/>
              <a:t>レベル</a:t>
            </a:r>
          </a:p>
        </p:txBody>
      </p:sp>
      <p:sp>
        <p:nvSpPr>
          <p:cNvPr id="1028" name="日付プレースホルダー 3"/>
          <p:cNvSpPr>
            <a:spLocks noGrp="1"/>
          </p:cNvSpPr>
          <p:nvPr>
            <p:ph type="dt" sz="half" idx="2"/>
          </p:nvPr>
        </p:nvSpPr>
        <p:spPr>
          <a:xfrm>
            <a:off x="378000" y="9724314"/>
            <a:ext cx="1556442" cy="569251"/>
          </a:xfrm>
          <a:prstGeom prst="rect">
            <a:avLst/>
          </a:prstGeom>
        </p:spPr>
        <p:txBody>
          <a:bodyPr vert="horz" lIns="91440" tIns="45720" rIns="91440" bIns="45720" rtlCol="0" anchor="ctr"/>
          <a:lstStyle>
            <a:lvl1pPr algn="l">
              <a:defRPr sz="1200">
                <a:solidFill>
                  <a:schemeClr val="tx1"/>
                </a:solidFill>
                <a:latin typeface="+mn-lt"/>
                <a:ea typeface="+mn-ea"/>
              </a:defRPr>
            </a:lvl1pPr>
          </a:lstStyle>
          <a:p>
            <a:fld id="{3E220A51-F8EA-429A-8E6F-F02BE74E28F7}" type="datetimeFigureOut">
              <a:rPr lang="ja-JP" altLang="en-US" smtClean="0"/>
              <a:pPr/>
              <a:t>2015/3/10</a:t>
            </a:fld>
            <a:endParaRPr lang="ja-JP" altLang="en-US" dirty="0"/>
          </a:p>
        </p:txBody>
      </p:sp>
      <p:sp>
        <p:nvSpPr>
          <p:cNvPr id="1029" name="スライド番号プレースホルダー 5"/>
          <p:cNvSpPr>
            <a:spLocks noGrp="1"/>
          </p:cNvSpPr>
          <p:nvPr>
            <p:ph type="sldNum" sz="quarter" idx="4"/>
          </p:nvPr>
        </p:nvSpPr>
        <p:spPr>
          <a:xfrm>
            <a:off x="5595792" y="9724314"/>
            <a:ext cx="1586208" cy="569251"/>
          </a:xfrm>
          <a:prstGeom prst="rect">
            <a:avLst/>
          </a:prstGeom>
        </p:spPr>
        <p:txBody>
          <a:bodyPr vert="horz" lIns="91440" tIns="45720" rIns="91440" bIns="45720" rtlCol="0" anchor="ctr"/>
          <a:lstStyle>
            <a:lvl1pPr algn="r">
              <a:defRPr sz="1200">
                <a:solidFill>
                  <a:schemeClr val="tx1"/>
                </a:solidFill>
                <a:latin typeface="+mn-lt"/>
                <a:ea typeface="+mn-ea"/>
              </a:defRPr>
            </a:lvl1pPr>
          </a:lstStyle>
          <a:p>
            <a:fld id="{2C9400E4-C46D-48FA-AEA0-ED136F70A0E5}"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57200" indent="-457200" algn="l" defTabSz="914400" rtl="0" eaLnBrk="1" latinLnBrk="0" hangingPunct="1">
        <a:spcBef>
          <a:spcPct val="20000"/>
        </a:spcBef>
        <a:buFont typeface="Arial" panose="020B0604020202020204" pitchFamily="34" charset="0"/>
        <a:buChar char="•"/>
        <a:defRPr kumimoji="1" sz="3200" kern="1200">
          <a:solidFill>
            <a:schemeClr val="tx1"/>
          </a:solidFill>
          <a:latin typeface="+mn-ea"/>
          <a:ea typeface="+mn-ea"/>
          <a:cs typeface="+mn-cs"/>
        </a:defRPr>
      </a:lvl1pPr>
      <a:lvl2pPr marL="914400" indent="-4572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714500" indent="-342900" algn="l" defTabSz="914400" rtl="0" eaLnBrk="1" latinLnBrk="0" hangingPunct="1">
        <a:spcBef>
          <a:spcPct val="20000"/>
        </a:spcBef>
        <a:buSzPct val="100000"/>
        <a:buFont typeface="Arial" panose="020B0604020202020204" pitchFamily="34" charset="0"/>
        <a:buChar char="•"/>
        <a:defRPr kumimoji="1" sz="2000" kern="1200">
          <a:solidFill>
            <a:schemeClr val="tx1"/>
          </a:solidFill>
          <a:latin typeface="+mn-lt"/>
          <a:ea typeface="+mn-ea"/>
          <a:cs typeface="+mn-cs"/>
        </a:defRPr>
      </a:lvl4pPr>
      <a:lvl5pPr marL="2171700" marR="0" indent="-34290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kumimoji="1" sz="2000" kern="1200">
          <a:solidFill>
            <a:schemeClr val="tx1"/>
          </a:solidFill>
          <a:latin typeface="+mn-lt"/>
          <a:ea typeface="+mn-ea"/>
          <a:cs typeface="+mn-cs"/>
        </a:defRPr>
      </a:lvl5pPr>
      <a:lvl6pPr marL="2571750" indent="-28575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30289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7pPr>
      <a:lvl8pPr marL="34861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8pPr>
      <a:lvl9pPr marL="39433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slideLayout" Target="../slideLayouts/slideLayout7.xml" /><Relationship Id="rId3" Type="http://schemas.openxmlformats.org/officeDocument/2006/relationships/notesSlide" Target="../notesSlides/notesSlide1.xml" /></Relationships>
</file>

<file path=ppt/slides/_rels/slide2.xml.rels><?xml version="1.0" encoding="UTF-8"?><Relationships xmlns="http://schemas.openxmlformats.org/package/2006/relationships"><Relationship Id="rId1" Type="http://schemas.openxmlformats.org/officeDocument/2006/relationships/image" Target="../media/image2.png" /><Relationship Id="rId2" Type="http://schemas.microsoft.com/office/2007/relationships/hdphoto" Target="../media/hdphoto1.wdp"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5.png" /><Relationship Id="rId6" Type="http://schemas.openxmlformats.org/officeDocument/2006/relationships/image" Target="../media/image6.png" /><Relationship Id="rId7" Type="http://schemas.openxmlformats.org/officeDocument/2006/relationships/slideLayout" Target="../slideLayouts/slideLayout1.xml" /><Relationship Id="rId8" Type="http://schemas.openxmlformats.org/officeDocument/2006/relationships/notesSlide" Target="../notesSlides/notesSlide2.xml" /></Relationships>
</file>

<file path=ppt/slides/_rels/slide3.xml.rels><?xml version="1.0" encoding="UTF-8"?><Relationships xmlns="http://schemas.openxmlformats.org/package/2006/relationships"><Relationship Id="rId1" Type="http://schemas.openxmlformats.org/officeDocument/2006/relationships/image" Target="../media/image7.png" /><Relationship Id="rId2" Type="http://schemas.openxmlformats.org/officeDocument/2006/relationships/image" Target="../media/image8.png" /><Relationship Id="rId3" Type="http://schemas.openxmlformats.org/officeDocument/2006/relationships/image" Target="../media/image9.png" /><Relationship Id="rId4" Type="http://schemas.openxmlformats.org/officeDocument/2006/relationships/image" Target="../media/image10.png" /><Relationship Id="rId5" Type="http://schemas.openxmlformats.org/officeDocument/2006/relationships/image" Target="../media/image11.png" /><Relationship Id="rId6" Type="http://schemas.openxmlformats.org/officeDocument/2006/relationships/image" Target="../media/image12.png" /><Relationship Id="rId7" Type="http://schemas.openxmlformats.org/officeDocument/2006/relationships/image" Target="../media/image13.png" /><Relationship Id="rId8" Type="http://schemas.openxmlformats.org/officeDocument/2006/relationships/image" Target="../media/image14.png" /><Relationship Id="rId9" Type="http://schemas.openxmlformats.org/officeDocument/2006/relationships/slideLayout" Target="../slideLayouts/slideLayout7.xml" /><Relationship Id="rId10" Type="http://schemas.openxmlformats.org/officeDocument/2006/relationships/notesSlide" Target="../notesSlides/notesSlide3.xml" /></Relationships>
</file>

<file path=ppt/slides/_rels/slide4.xml.rels><?xml version="1.0" encoding="UTF-8"?><Relationships xmlns="http://schemas.openxmlformats.org/package/2006/relationships"><Relationship Id="rId1" Type="http://schemas.openxmlformats.org/officeDocument/2006/relationships/image" Target="../media/image15.png" /><Relationship Id="rId2" Type="http://schemas.microsoft.com/office/2007/relationships/hdphoto" Target="../media/hdphoto2.wdp" /><Relationship Id="rId3" Type="http://schemas.openxmlformats.org/officeDocument/2006/relationships/image" Target="../media/image16.png" /><Relationship Id="rId4" Type="http://schemas.microsoft.com/office/2007/relationships/hdphoto" Target="../media/hdphoto3.wdp" /><Relationship Id="rId5" Type="http://schemas.openxmlformats.org/officeDocument/2006/relationships/image" Target="../media/image4.png" /><Relationship Id="rId6" Type="http://schemas.openxmlformats.org/officeDocument/2006/relationships/image" Target="../media/image17.png" /><Relationship Id="rId7" Type="http://schemas.openxmlformats.org/officeDocument/2006/relationships/slideLayout" Target="../slideLayouts/slideLayout7.xml" /><Relationship Id="rId8" Type="http://schemas.openxmlformats.org/officeDocument/2006/relationships/notesSlide" Target="../notesSlides/notesSlide4.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p:bgPr>
    </p:bg>
    <p:spTree>
      <p:nvGrpSpPr>
        <p:cNvPr id="0" name=""/>
        <p:cNvGrpSpPr/>
        <p:nvPr/>
      </p:nvGrpSpPr>
      <p:grpSpPr/>
      <p:sp>
        <p:nvSpPr>
          <p:cNvPr id="1273" name="テキスト 160"/>
          <p:cNvSpPr txBox="1"/>
          <p:nvPr/>
        </p:nvSpPr>
        <p:spPr>
          <a:xfrm>
            <a:off x="3732375" y="5161781"/>
            <a:ext cx="95250" cy="368439"/>
          </a:xfrm>
          <a:prstGeom prst="rect"/>
        </p:spPr>
        <p:txBody>
          <a:bodyPr wrap="none">
            <a:spAutoFit/>
          </a:bodyPr>
          <a:p>
            <a:pPr>
              <a:defRPr lang="ja-JP" altLang="en-US"/>
            </a:pPr>
            <a:endParaRPr lang="ja-JP" altLang="en-US"/>
          </a:p>
        </p:txBody>
      </p:sp>
      <p:pic>
        <p:nvPicPr>
          <p:cNvPr id="1275" name="図 162"/>
          <p:cNvPicPr>
            <a:picLocks noChangeAspect="1"/>
          </p:cNvPicPr>
          <p:nvPr/>
        </p:nvPicPr>
        <p:blipFill>
          <a:blip r:embed="rId1"/>
          <a:stretch>
            <a:fillRect/>
          </a:stretch>
        </p:blipFill>
        <p:spPr>
          <a:xfrm>
            <a:off x="898688" y="758195"/>
            <a:ext cx="5762625" cy="95440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22" name="テキスト ボックス 106"/>
          <p:cNvSpPr txBox="1"/>
          <p:nvPr/>
        </p:nvSpPr>
        <p:spPr>
          <a:xfrm>
            <a:off x="214136" y="2348569"/>
            <a:ext cx="1377118" cy="522327"/>
          </a:xfrm>
          <a:prstGeom prst="rect">
            <a:avLst/>
          </a:prstGeom>
          <a:noFill/>
        </p:spPr>
        <p:txBody>
          <a:bodyPr wrap="none" rtlCol="0">
            <a:spAutoFit/>
          </a:bodyPr>
          <a:lstStyle/>
          <a:p>
            <a:r>
              <a:rPr kumimoji="1" lang="en-US" altLang="ja-JP" sz="2800" b="1" dirty="0" smtClean="0">
                <a:solidFill>
                  <a:schemeClr val="tx1">
                    <a:lumMod val="65000"/>
                    <a:lumOff val="35000"/>
                  </a:schemeClr>
                </a:solidFill>
                <a:latin typeface="HG丸ｺﾞｼｯｸM-PRO"/>
                <a:ea typeface="HG丸ｺﾞｼｯｸM-PRO"/>
              </a:rPr>
              <a:t>Step.1</a:t>
            </a:r>
            <a:endParaRPr b="1">
              <a:latin typeface="HG丸ｺﾞｼｯｸM-PRO"/>
              <a:ea typeface="HG丸ｺﾞｼｯｸM-PRO"/>
            </a:endParaRPr>
          </a:p>
        </p:txBody>
      </p:sp>
      <p:sp>
        <p:nvSpPr>
          <p:cNvPr id="1123" name="テキスト ボックス 107"/>
          <p:cNvSpPr txBox="1"/>
          <p:nvPr/>
        </p:nvSpPr>
        <p:spPr>
          <a:xfrm>
            <a:off x="1830979" y="2322000"/>
            <a:ext cx="4143901" cy="522327"/>
          </a:xfrm>
          <a:prstGeom prst="rect">
            <a:avLst/>
          </a:prstGeom>
          <a:noFill/>
          <a:effectLst>
            <a:glow rad="228600">
              <a:schemeClr val="accent5">
                <a:satMod val="175000"/>
                <a:alpha val="40000"/>
              </a:schemeClr>
            </a:glow>
          </a:effectLst>
        </p:spPr>
        <p:txBody>
          <a:bodyPr wrap="none" rtlCol="0">
            <a:spAutoFit/>
          </a:bodyPr>
          <a:lstStyle/>
          <a:p>
            <a:r>
              <a:rPr kumimoji="1" lang="ja-JP" altLang="en-US" sz="2800" dirty="0">
                <a:effectLst>
                  <a:glow rad="228600">
                    <a:srgbClr val="F5C3F1">
                      <a:alpha val="70000"/>
                    </a:srgbClr>
                  </a:glow>
                </a:effectLst>
                <a:latin typeface="HG丸ｺﾞｼｯｸM-PRO"/>
                <a:ea typeface="HG丸ｺﾞｼｯｸM-PRO"/>
              </a:rPr>
              <a:t>振り返りをしてみよう❕</a:t>
            </a:r>
            <a:endParaRPr>
              <a:latin typeface="HG丸ｺﾞｼｯｸM-PRO"/>
              <a:ea typeface="HG丸ｺﾞｼｯｸM-PRO"/>
            </a:endParaRPr>
          </a:p>
        </p:txBody>
      </p:sp>
      <p:grpSp>
        <p:nvGrpSpPr>
          <p:cNvPr id="1124" name="グループ化 201"/>
          <p:cNvGrpSpPr/>
          <p:nvPr/>
        </p:nvGrpSpPr>
        <p:grpSpPr>
          <a:xfrm>
            <a:off x="258544" y="2875405"/>
            <a:ext cx="5477786" cy="526595"/>
            <a:chOff x="258544" y="7678128"/>
            <a:chExt cx="5477786" cy="526595"/>
          </a:xfrm>
        </p:grpSpPr>
        <p:sp>
          <p:nvSpPr>
            <p:cNvPr id="1125" name="ホームベース 13"/>
            <p:cNvSpPr/>
            <p:nvPr/>
          </p:nvSpPr>
          <p:spPr>
            <a:xfrm>
              <a:off x="258544" y="7748672"/>
              <a:ext cx="1368619" cy="353881"/>
            </a:xfrm>
            <a:prstGeom prst="homePlate">
              <a:avLst/>
            </a:prstGeom>
            <a:solidFill>
              <a:srgbClr val="EC9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6" name="テキスト ボックス 156"/>
            <p:cNvSpPr txBox="1"/>
            <p:nvPr/>
          </p:nvSpPr>
          <p:spPr>
            <a:xfrm>
              <a:off x="303532" y="7678128"/>
              <a:ext cx="1390115" cy="526595"/>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b="1" dirty="0" smtClean="0">
                  <a:solidFill>
                    <a:prstClr val="white"/>
                  </a:solidFill>
                  <a:latin typeface="メイリオ" panose="020B0604030504040204" pitchFamily="50" charset="-128"/>
                  <a:ea typeface="メイリオ" panose="020B0604030504040204" pitchFamily="50" charset="-128"/>
                </a:rPr>
                <a:t>ワーク①</a:t>
              </a:r>
              <a:endParaRPr kumimoji="1" lang="en-US" altLang="ja-JP"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1127" name="テキスト ボックス 159"/>
            <p:cNvSpPr txBox="1"/>
            <p:nvPr/>
          </p:nvSpPr>
          <p:spPr>
            <a:xfrm>
              <a:off x="1653161" y="7740890"/>
              <a:ext cx="4081383" cy="337661"/>
            </a:xfrm>
            <a:prstGeom prst="rect">
              <a:avLst/>
            </a:prstGeom>
            <a:solidFill>
              <a:srgbClr val="FFEFF9"/>
            </a:solidFill>
          </p:spPr>
          <p:txBody>
            <a:bodyPr wrap="none" rtlCol="0">
              <a:spAutoFit/>
            </a:bodyPr>
            <a:lstStyle/>
            <a:p>
              <a:r>
                <a:rPr kumimoji="1" lang="ja-JP" altLang="en-US" sz="1600" dirty="0">
                  <a:latin typeface="HG丸ｺﾞｼｯｸM-PRO"/>
                  <a:ea typeface="HG丸ｺﾞｼｯｸM-PRO"/>
                </a:rPr>
                <a:t>既存事業・イベントの目的やねらいは？？</a:t>
              </a:r>
              <a:endParaRPr kumimoji="1" lang="ja-JP" altLang="en-US" sz="1600" dirty="0">
                <a:latin typeface="HG丸ｺﾞｼｯｸM-PRO"/>
                <a:ea typeface="HG丸ｺﾞｼｯｸM-PRO"/>
              </a:endParaRPr>
            </a:p>
          </p:txBody>
        </p:sp>
      </p:grpSp>
      <p:sp>
        <p:nvSpPr>
          <p:cNvPr id="1128" name="角丸四角形 211"/>
          <p:cNvSpPr/>
          <p:nvPr/>
        </p:nvSpPr>
        <p:spPr>
          <a:xfrm>
            <a:off x="256828" y="4013980"/>
            <a:ext cx="7050668" cy="27000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129" name="テキスト ボックス 212"/>
          <p:cNvSpPr txBox="1"/>
          <p:nvPr/>
        </p:nvSpPr>
        <p:spPr>
          <a:xfrm>
            <a:off x="396322" y="4115801"/>
            <a:ext cx="2443485" cy="322272"/>
          </a:xfrm>
          <a:prstGeom prst="rect">
            <a:avLst/>
          </a:prstGeom>
          <a:noFill/>
        </p:spPr>
        <p:txBody>
          <a:bodyPr wrap="square" rtlCol="0">
            <a:spAutoFit/>
          </a:bodyPr>
          <a:lstStyle/>
          <a:p>
            <a:pPr>
              <a:lnSpc>
                <a:spcPct val="150000"/>
              </a:lnSpc>
            </a:pPr>
            <a:r>
              <a:rPr kumimoji="1" lang="ja-JP" altLang="en-US" sz="1000" dirty="0" smtClean="0">
                <a:latin typeface="HG丸ｺﾞｼｯｸM-PRO"/>
                <a:ea typeface="HG丸ｺﾞｼｯｸM-PRO"/>
              </a:rPr>
              <a:t>目的は？</a:t>
            </a:r>
            <a:endParaRPr kumimoji="1" lang="en-US" altLang="ja-JP" sz="1000" dirty="0" smtClean="0">
              <a:latin typeface="HG丸ｺﾞｼｯｸM-PRO"/>
              <a:ea typeface="HG丸ｺﾞｼｯｸM-PRO"/>
            </a:endParaRPr>
          </a:p>
        </p:txBody>
      </p:sp>
      <p:sp>
        <p:nvSpPr>
          <p:cNvPr id="1130" name="テキスト ボックス 220"/>
          <p:cNvSpPr txBox="1"/>
          <p:nvPr/>
        </p:nvSpPr>
        <p:spPr>
          <a:xfrm>
            <a:off x="395581" y="4964753"/>
            <a:ext cx="2988749" cy="322272"/>
          </a:xfrm>
          <a:prstGeom prst="rect">
            <a:avLst/>
          </a:prstGeom>
          <a:noFill/>
        </p:spPr>
        <p:txBody>
          <a:bodyPr wrap="square" rtlCol="0">
            <a:spAutoFit/>
          </a:bodyPr>
          <a:lstStyle/>
          <a:p>
            <a:pPr>
              <a:lnSpc>
                <a:spcPct val="150000"/>
              </a:lnSpc>
            </a:pPr>
            <a:r>
              <a:rPr kumimoji="1" lang="ja-JP" altLang="en-US" sz="1000" dirty="0" smtClean="0">
                <a:latin typeface="HG丸ｺﾞｼｯｸM-PRO"/>
                <a:ea typeface="HG丸ｺﾞｼｯｸM-PRO"/>
              </a:rPr>
              <a:t>実施しようと思ったきっかけは？想いは？</a:t>
            </a:r>
            <a:endParaRPr kumimoji="1" lang="en-US" altLang="ja-JP" sz="1000" dirty="0" smtClean="0">
              <a:latin typeface="HG丸ｺﾞｼｯｸM-PRO"/>
              <a:ea typeface="HG丸ｺﾞｼｯｸM-PRO"/>
            </a:endParaRPr>
          </a:p>
        </p:txBody>
      </p:sp>
      <p:sp>
        <p:nvSpPr>
          <p:cNvPr id="1131" name="テキスト ボックス 221"/>
          <p:cNvSpPr txBox="1"/>
          <p:nvPr/>
        </p:nvSpPr>
        <p:spPr>
          <a:xfrm>
            <a:off x="396322" y="5705194"/>
            <a:ext cx="1871968" cy="553105"/>
          </a:xfrm>
          <a:prstGeom prst="rect">
            <a:avLst/>
          </a:prstGeom>
          <a:noFill/>
        </p:spPr>
        <p:txBody>
          <a:bodyPr wrap="square" rtlCol="0">
            <a:spAutoFit/>
          </a:bodyPr>
          <a:lstStyle/>
          <a:p>
            <a:pPr>
              <a:lnSpc>
                <a:spcPct val="150000"/>
              </a:lnSpc>
            </a:pPr>
            <a:r>
              <a:rPr kumimoji="1" lang="ja-JP" altLang="en-US" sz="1000" dirty="0" smtClean="0">
                <a:latin typeface="HG丸ｺﾞｼｯｸM-PRO"/>
                <a:ea typeface="HG丸ｺﾞｼｯｸM-PRO"/>
              </a:rPr>
              <a:t>ターゲットは？</a:t>
            </a:r>
            <a:endParaRPr kumimoji="1" lang="en-US" altLang="ja-JP" sz="1000" dirty="0" smtClean="0">
              <a:latin typeface="HG丸ｺﾞｼｯｸM-PRO"/>
              <a:ea typeface="HG丸ｺﾞｼｯｸM-PRO"/>
            </a:endParaRPr>
          </a:p>
          <a:p>
            <a:pPr>
              <a:lnSpc>
                <a:spcPct val="150000"/>
              </a:lnSpc>
            </a:pPr>
            <a:r>
              <a:rPr kumimoji="1" lang="ja-JP" altLang="en-US" sz="1000" dirty="0" smtClean="0">
                <a:latin typeface="HG丸ｺﾞｼｯｸM-PRO"/>
                <a:ea typeface="HG丸ｺﾞｼｯｸM-PRO"/>
              </a:rPr>
              <a:t>（どんな人が対象？）</a:t>
            </a:r>
            <a:endParaRPr kumimoji="1" lang="ja-JP" altLang="en-US" sz="1000" dirty="0" smtClean="0">
              <a:latin typeface="HG丸ｺﾞｼｯｸM-PRO"/>
              <a:ea typeface="HG丸ｺﾞｼｯｸM-PRO"/>
            </a:endParaRPr>
          </a:p>
        </p:txBody>
      </p:sp>
      <p:sp>
        <p:nvSpPr>
          <p:cNvPr id="1132" name="角丸四角形 222"/>
          <p:cNvSpPr/>
          <p:nvPr/>
        </p:nvSpPr>
        <p:spPr>
          <a:xfrm>
            <a:off x="258544" y="7866000"/>
            <a:ext cx="3420110" cy="27000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133" name="角丸四角形 223"/>
          <p:cNvSpPr/>
          <p:nvPr/>
        </p:nvSpPr>
        <p:spPr>
          <a:xfrm>
            <a:off x="3887386" y="7866000"/>
            <a:ext cx="3420110" cy="27000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grpSp>
        <p:nvGrpSpPr>
          <p:cNvPr id="1134" name="グループ化 224"/>
          <p:cNvGrpSpPr/>
          <p:nvPr/>
        </p:nvGrpSpPr>
        <p:grpSpPr>
          <a:xfrm>
            <a:off x="252000" y="7362000"/>
            <a:ext cx="5477786" cy="526595"/>
            <a:chOff x="258544" y="7678128"/>
            <a:chExt cx="5477786" cy="526595"/>
          </a:xfrm>
        </p:grpSpPr>
        <p:sp>
          <p:nvSpPr>
            <p:cNvPr id="1135" name="ホームベース 13"/>
            <p:cNvSpPr/>
            <p:nvPr/>
          </p:nvSpPr>
          <p:spPr>
            <a:xfrm>
              <a:off x="258544" y="7748672"/>
              <a:ext cx="1368619" cy="353881"/>
            </a:xfrm>
            <a:prstGeom prst="homePlate">
              <a:avLst/>
            </a:prstGeom>
            <a:solidFill>
              <a:srgbClr val="EC9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6" name="テキスト ボックス 156"/>
            <p:cNvSpPr txBox="1"/>
            <p:nvPr/>
          </p:nvSpPr>
          <p:spPr>
            <a:xfrm>
              <a:off x="303532" y="7678128"/>
              <a:ext cx="1390115" cy="506938"/>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b="1" dirty="0" smtClean="0">
                  <a:solidFill>
                    <a:prstClr val="white"/>
                  </a:solidFill>
                  <a:latin typeface="メイリオ" panose="020B0604030504040204" pitchFamily="50" charset="-128"/>
                  <a:ea typeface="メイリオ" panose="020B0604030504040204" pitchFamily="50" charset="-128"/>
                </a:rPr>
                <a:t>ワーク②</a:t>
              </a:r>
              <a:endParaRPr kumimoji="1" lang="en-US" altLang="ja-JP"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1137" name="テキスト ボックス 159"/>
            <p:cNvSpPr txBox="1"/>
            <p:nvPr/>
          </p:nvSpPr>
          <p:spPr>
            <a:xfrm>
              <a:off x="1653161" y="7740890"/>
              <a:ext cx="2234724" cy="337661"/>
            </a:xfrm>
            <a:prstGeom prst="rect">
              <a:avLst/>
            </a:prstGeom>
            <a:solidFill>
              <a:srgbClr val="FFEFF9"/>
            </a:solidFill>
          </p:spPr>
          <p:txBody>
            <a:bodyPr wrap="none" rtlCol="0">
              <a:spAutoFit/>
            </a:bodyPr>
            <a:lstStyle/>
            <a:p>
              <a:r>
                <a:rPr kumimoji="1" lang="ja-JP" altLang="en-US" sz="1600" dirty="0">
                  <a:latin typeface="HG丸ｺﾞｼｯｸM-PRO"/>
                  <a:ea typeface="HG丸ｺﾞｼｯｸM-PRO"/>
                </a:rPr>
                <a:t>振り返りをしてみよう</a:t>
              </a:r>
              <a:endParaRPr kumimoji="1" lang="ja-JP" altLang="en-US" sz="1600" dirty="0">
                <a:latin typeface="HG丸ｺﾞｼｯｸM-PRO"/>
                <a:ea typeface="HG丸ｺﾞｼｯｸM-PRO"/>
              </a:endParaRPr>
            </a:p>
          </p:txBody>
        </p:sp>
      </p:grpSp>
      <p:sp>
        <p:nvSpPr>
          <p:cNvPr id="1138" name="テキスト ボックス 230"/>
          <p:cNvSpPr txBox="1"/>
          <p:nvPr/>
        </p:nvSpPr>
        <p:spPr>
          <a:xfrm>
            <a:off x="1320172" y="7866440"/>
            <a:ext cx="1296855" cy="322272"/>
          </a:xfrm>
          <a:prstGeom prst="rect">
            <a:avLst/>
          </a:prstGeom>
          <a:noFill/>
        </p:spPr>
        <p:txBody>
          <a:bodyPr wrap="square" rtlCol="0">
            <a:spAutoFit/>
          </a:bodyPr>
          <a:lstStyle/>
          <a:p>
            <a:pPr>
              <a:lnSpc>
                <a:spcPct val="150000"/>
              </a:lnSpc>
            </a:pPr>
            <a:r>
              <a:rPr kumimoji="1" lang="ja-JP" altLang="en-US" sz="1000" b="0" spc="100" dirty="0" smtClean="0">
                <a:latin typeface="HG丸ｺﾞｼｯｸM-PRO"/>
                <a:ea typeface="HG丸ｺﾞｼｯｸM-PRO"/>
              </a:rPr>
              <a:t>良かったところ</a:t>
            </a:r>
            <a:endParaRPr kumimoji="1" lang="en-US" altLang="ja-JP" sz="1000" b="0" spc="100" dirty="0" smtClean="0">
              <a:latin typeface="HG丸ｺﾞｼｯｸM-PRO"/>
              <a:ea typeface="HG丸ｺﾞｼｯｸM-PRO"/>
            </a:endParaRPr>
          </a:p>
        </p:txBody>
      </p:sp>
      <p:sp>
        <p:nvSpPr>
          <p:cNvPr id="1139" name="テキスト ボックス 231"/>
          <p:cNvSpPr txBox="1"/>
          <p:nvPr/>
        </p:nvSpPr>
        <p:spPr>
          <a:xfrm>
            <a:off x="4911598" y="7860133"/>
            <a:ext cx="1371686" cy="322272"/>
          </a:xfrm>
          <a:prstGeom prst="rect">
            <a:avLst/>
          </a:prstGeom>
          <a:noFill/>
        </p:spPr>
        <p:txBody>
          <a:bodyPr wrap="square" rtlCol="0">
            <a:spAutoFit/>
          </a:bodyPr>
          <a:lstStyle/>
          <a:p>
            <a:pPr>
              <a:lnSpc>
                <a:spcPct val="150000"/>
              </a:lnSpc>
            </a:pPr>
            <a:r>
              <a:rPr kumimoji="1" lang="ja-JP" altLang="en-US" sz="1000" b="0" spc="100" dirty="0" smtClean="0">
                <a:latin typeface="HG丸ｺﾞｼｯｸM-PRO"/>
                <a:ea typeface="HG丸ｺﾞｼｯｸM-PRO"/>
              </a:rPr>
              <a:t>課題だったところ</a:t>
            </a:r>
            <a:endParaRPr kumimoji="1" lang="en-US" altLang="ja-JP" sz="1000" b="0" spc="100" dirty="0" smtClean="0">
              <a:latin typeface="HG丸ｺﾞｼｯｸM-PRO"/>
              <a:ea typeface="HG丸ｺﾞｼｯｸM-PRO"/>
            </a:endParaRPr>
          </a:p>
        </p:txBody>
      </p:sp>
      <p:sp>
        <p:nvSpPr>
          <p:cNvPr id="1140" name="テキスト ボックス 232"/>
          <p:cNvSpPr txBox="1"/>
          <p:nvPr/>
        </p:nvSpPr>
        <p:spPr>
          <a:xfrm>
            <a:off x="304811" y="8161217"/>
            <a:ext cx="3476674" cy="399217"/>
          </a:xfrm>
          <a:prstGeom prst="rect">
            <a:avLst/>
          </a:prstGeom>
          <a:noFill/>
        </p:spPr>
        <p:txBody>
          <a:bodyPr wrap="square" rtlCol="0">
            <a:spAutoFit/>
          </a:bodyPr>
          <a:lstStyle/>
          <a:p>
            <a:pPr>
              <a:lnSpc>
                <a:spcPct val="100000"/>
              </a:lnSpc>
              <a:spcBef>
                <a:spcPts val="0"/>
              </a:spcBef>
              <a:spcAft>
                <a:spcPts val="0"/>
              </a:spcAft>
            </a:pPr>
            <a:r>
              <a:rPr kumimoji="1" lang="ja-JP" altLang="en-US" sz="1000" dirty="0" smtClean="0">
                <a:latin typeface="HG丸ｺﾞｼｯｸM-PRO"/>
                <a:ea typeface="HG丸ｺﾞｼｯｸM-PRO"/>
              </a:rPr>
              <a:t>どのようなところが良かった？</a:t>
            </a:r>
            <a:endParaRPr kumimoji="1" lang="ja-JP" altLang="en-US" sz="1000" dirty="0" smtClean="0">
              <a:latin typeface="HG丸ｺﾞｼｯｸM-PRO"/>
              <a:ea typeface="HG丸ｺﾞｼｯｸM-PRO"/>
            </a:endParaRPr>
          </a:p>
          <a:p>
            <a:pPr>
              <a:lnSpc>
                <a:spcPct val="100000"/>
              </a:lnSpc>
              <a:spcBef>
                <a:spcPts val="0"/>
              </a:spcBef>
              <a:spcAft>
                <a:spcPts val="0"/>
              </a:spcAft>
            </a:pPr>
            <a:r>
              <a:rPr kumimoji="1" lang="ja-JP" altLang="en-US" sz="1000" dirty="0" smtClean="0">
                <a:latin typeface="HG丸ｺﾞｼｯｸM-PRO"/>
                <a:ea typeface="HG丸ｺﾞｼｯｸM-PRO"/>
              </a:rPr>
              <a:t>どういう効果があったかなど</a:t>
            </a:r>
            <a:endParaRPr kumimoji="1" lang="ja-JP" altLang="en-US" sz="1000" dirty="0" smtClean="0">
              <a:latin typeface="HG丸ｺﾞｼｯｸM-PRO"/>
              <a:ea typeface="HG丸ｺﾞｼｯｸM-PRO"/>
            </a:endParaRPr>
          </a:p>
        </p:txBody>
      </p:sp>
      <p:sp>
        <p:nvSpPr>
          <p:cNvPr id="1141" name="テキスト ボックス 233"/>
          <p:cNvSpPr txBox="1"/>
          <p:nvPr/>
        </p:nvSpPr>
        <p:spPr>
          <a:xfrm>
            <a:off x="3961593" y="8196672"/>
            <a:ext cx="3706407" cy="245328"/>
          </a:xfrm>
          <a:prstGeom prst="rect">
            <a:avLst/>
          </a:prstGeom>
          <a:noFill/>
        </p:spPr>
        <p:txBody>
          <a:bodyPr wrap="square" rtlCol="0">
            <a:spAutoFit/>
          </a:bodyPr>
          <a:lstStyle/>
          <a:p>
            <a:pPr>
              <a:lnSpc>
                <a:spcPct val="100000"/>
              </a:lnSpc>
              <a:spcBef>
                <a:spcPts val="0"/>
              </a:spcBef>
              <a:spcAft>
                <a:spcPts val="0"/>
              </a:spcAft>
            </a:pPr>
            <a:r>
              <a:rPr kumimoji="1" lang="ja-JP" altLang="en-US" sz="1000" dirty="0" smtClean="0">
                <a:latin typeface="HG丸ｺﾞｼｯｸM-PRO"/>
                <a:ea typeface="HG丸ｺﾞｼｯｸM-PRO"/>
              </a:rPr>
              <a:t>課題だったところは？</a:t>
            </a:r>
            <a:endParaRPr kumimoji="1" lang="ja-JP" altLang="en-US" sz="1000" dirty="0" smtClean="0">
              <a:latin typeface="HG丸ｺﾞｼｯｸM-PRO"/>
              <a:ea typeface="HG丸ｺﾞｼｯｸM-PRO"/>
            </a:endParaRPr>
          </a:p>
        </p:txBody>
      </p:sp>
      <p:grpSp>
        <p:nvGrpSpPr>
          <p:cNvPr id="1142" name="グループ 162"/>
          <p:cNvGrpSpPr/>
          <p:nvPr/>
        </p:nvGrpSpPr>
        <p:grpSpPr>
          <a:xfrm>
            <a:off x="5292000" y="4868597"/>
            <a:ext cx="2335466" cy="1808617"/>
            <a:chOff x="5292000" y="5444872"/>
            <a:chExt cx="2335466" cy="1808616"/>
          </a:xfrm>
        </p:grpSpPr>
        <p:pic>
          <p:nvPicPr>
            <p:cNvPr id="1143" name="図 261"/>
            <p:cNvPicPr>
              <a:picLocks noChangeAspect="1"/>
            </p:cNvPicPr>
            <p:nvPr/>
          </p:nvPicPr>
          <p:blipFill>
            <a:blip r:embed="rId1">
              <a:extLst>
                <a:ext uri="{BEBA8EAE-BF5A-486C-A8C5-ECC9F3942E4B}">
                  <a14:imgProps xmlns:a14="http://schemas.microsoft.com/office/drawing/2010/main">
                    <a14:imgLayer r:embed="rId2">
                      <a14:imgEffect>
                        <a14:backgroundRemoval t="4750" b="37250" l="30500" r="45688">
                          <a14:foregroundMark x1="32750" y1="12583" x2="32625" y2="15583"/>
                          <a14:foregroundMark x1="34875" y1="12833" x2="35063" y2="16417"/>
                        </a14:backgroundRemoval>
                      </a14:imgEffect>
                    </a14:imgLayer>
                  </a14:imgProps>
                </a:ext>
              </a:extLst>
            </a:blip>
            <a:srcRect l="30115" t="3284" r="53598" b="60606"/>
            <a:stretch>
              <a:fillRect/>
            </a:stretch>
          </p:blipFill>
          <p:spPr>
            <a:xfrm>
              <a:off x="6665232" y="6184699"/>
              <a:ext cx="642768" cy="1068789"/>
            </a:xfrm>
            <a:prstGeom prst="rect">
              <a:avLst/>
            </a:prstGeom>
            <a:effectLst>
              <a:outerShdw blurRad="50800" dist="38100" dir="2700000" algn="tl" rotWithShape="0">
                <a:prstClr val="black">
                  <a:alpha val="40000"/>
                </a:prstClr>
              </a:outerShdw>
            </a:effectLst>
          </p:spPr>
        </p:pic>
        <p:pic>
          <p:nvPicPr>
            <p:cNvPr id="1144" name="図 262"/>
            <p:cNvPicPr>
              <a:picLocks noChangeAspect="1"/>
            </p:cNvPicPr>
            <p:nvPr/>
          </p:nvPicPr>
          <p:blipFill>
            <a:blip r:embed="rId3">
              <a:extLst>
                <a:ext uri="{BEBA8EAE-BF5A-486C-A8C5-ECC9F3942E4B}">
                  <a14:imgProps xmlns:a14="http://schemas.microsoft.com/office/drawing/2010/main">
                    <a14:imgLayer r:embed="rId2">
                      <a14:imgEffect>
                        <a14:backgroundRemoval t="56500" b="82917" l="74500" r="90563"/>
                      </a14:imgEffect>
                    </a14:imgLayer>
                  </a14:imgProps>
                </a:ext>
              </a:extLst>
            </a:blip>
            <a:srcRect l="72536" t="53499" r="7388" b="16199"/>
            <a:stretch>
              <a:fillRect/>
            </a:stretch>
          </p:blipFill>
          <p:spPr>
            <a:xfrm flipH="1">
              <a:off x="5921654" y="6279037"/>
              <a:ext cx="810346" cy="917371"/>
            </a:xfrm>
            <a:prstGeom prst="rect">
              <a:avLst/>
            </a:prstGeom>
            <a:effectLst>
              <a:outerShdw blurRad="50800" dist="38100" dir="5400000" algn="t" rotWithShape="0">
                <a:prstClr val="black">
                  <a:alpha val="40000"/>
                </a:prstClr>
              </a:outerShdw>
            </a:effectLst>
          </p:spPr>
        </p:pic>
        <p:pic>
          <p:nvPicPr>
            <p:cNvPr id="1145" name="図 267"/>
            <p:cNvPicPr>
              <a:picLocks noChangeAspect="1"/>
            </p:cNvPicPr>
            <p:nvPr/>
          </p:nvPicPr>
          <p:blipFill>
            <a:blip r:embed="rId4"/>
            <a:srcRect l="4626" t="50529" r="78206" b="24327"/>
            <a:stretch>
              <a:fillRect/>
            </a:stretch>
          </p:blipFill>
          <p:spPr>
            <a:xfrm rot="-5520000" flipH="1">
              <a:off x="5947941" y="5208513"/>
              <a:ext cx="963577" cy="1436304"/>
            </a:xfrm>
            <a:prstGeom prst="ellipse">
              <a:avLst/>
            </a:prstGeom>
          </p:spPr>
        </p:pic>
        <p:sp>
          <p:nvSpPr>
            <p:cNvPr id="1146" name="テキスト ボックス 263"/>
            <p:cNvSpPr txBox="1"/>
            <p:nvPr/>
          </p:nvSpPr>
          <p:spPr>
            <a:xfrm>
              <a:off x="5292000" y="5661649"/>
              <a:ext cx="2335466" cy="530022"/>
            </a:xfrm>
            <a:prstGeom prst="rect">
              <a:avLst/>
            </a:prstGeom>
            <a:noFill/>
          </p:spPr>
          <p:txBody>
            <a:bodyPr wrap="square" rtlCol="0">
              <a:spAutoFit/>
            </a:bodyPr>
            <a:lstStyle/>
            <a:p>
              <a:pPr algn="ctr"/>
              <a:r>
                <a:rPr kumimoji="1" lang="ja-JP" altLang="en-US" sz="950" dirty="0" smtClean="0">
                  <a:latin typeface="HG丸ｺﾞｼｯｸM-PRO"/>
                  <a:ea typeface="HG丸ｺﾞｼｯｸM-PRO"/>
                </a:rPr>
                <a:t>どんな想いを持って</a:t>
              </a:r>
              <a:endParaRPr kumimoji="1" lang="en-US" altLang="ja-JP" sz="950" dirty="0" smtClean="0">
                <a:latin typeface="HG丸ｺﾞｼｯｸM-PRO"/>
                <a:ea typeface="HG丸ｺﾞｼｯｸM-PRO"/>
              </a:endParaRPr>
            </a:p>
            <a:p>
              <a:pPr algn="ctr"/>
              <a:r>
                <a:rPr kumimoji="1" lang="ja-JP" altLang="en-US" sz="950" dirty="0" smtClean="0">
                  <a:latin typeface="HG丸ｺﾞｼｯｸM-PRO"/>
                  <a:ea typeface="HG丸ｺﾞｼｯｸM-PRO"/>
                </a:rPr>
                <a:t>はじめた</a:t>
              </a:r>
              <a:r>
                <a:rPr kumimoji="1" lang="ja-JP" altLang="en-US" sz="950" dirty="0" smtClean="0">
                  <a:latin typeface="HG丸ｺﾞｼｯｸM-PRO"/>
                  <a:ea typeface="HG丸ｺﾞｼｯｸM-PRO"/>
                </a:rPr>
                <a:t>事業</a:t>
              </a:r>
              <a:endParaRPr kumimoji="1" lang="ja-JP" altLang="en-US" sz="950" dirty="0" smtClean="0">
                <a:latin typeface="HG丸ｺﾞｼｯｸM-PRO"/>
                <a:ea typeface="HG丸ｺﾞｼｯｸM-PRO"/>
              </a:endParaRPr>
            </a:p>
            <a:p>
              <a:pPr algn="ctr"/>
              <a:r>
                <a:rPr kumimoji="1" lang="ja-JP" altLang="en-US" sz="950" dirty="0" smtClean="0">
                  <a:latin typeface="HG丸ｺﾞｼｯｸM-PRO"/>
                  <a:ea typeface="HG丸ｺﾞｼｯｸM-PRO"/>
                </a:rPr>
                <a:t>だったかな</a:t>
              </a:r>
              <a:r>
                <a:rPr kumimoji="1" lang="ja-JP" altLang="en-US" sz="950" dirty="0" smtClean="0">
                  <a:latin typeface="HG丸ｺﾞｼｯｸM-PRO"/>
                  <a:ea typeface="HG丸ｺﾞｼｯｸM-PRO"/>
                </a:rPr>
                <a:t>？</a:t>
              </a:r>
              <a:endParaRPr kumimoji="1" lang="ja-JP" altLang="en-US" sz="950" dirty="0" smtClean="0">
                <a:latin typeface="HG丸ｺﾞｼｯｸM-PRO"/>
                <a:ea typeface="HG丸ｺﾞｼｯｸM-PRO"/>
              </a:endParaRPr>
            </a:p>
          </p:txBody>
        </p:sp>
      </p:grpSp>
      <p:pic>
        <p:nvPicPr>
          <p:cNvPr id="1147" name="図 196"/>
          <p:cNvPicPr>
            <a:picLocks noChangeAspect="1"/>
          </p:cNvPicPr>
          <p:nvPr/>
        </p:nvPicPr>
        <p:blipFill>
          <a:blip r:embed="rId5"/>
          <a:srcRect l="7980" t="14589" r="71992" b="51648"/>
          <a:stretch>
            <a:fillRect/>
          </a:stretch>
        </p:blipFill>
        <p:spPr>
          <a:xfrm>
            <a:off x="3410750" y="9593657"/>
            <a:ext cx="797537" cy="1008343"/>
          </a:xfrm>
          <a:custGeom>
            <a:avLst/>
            <a:gdLst/>
            <a:ahLst/>
            <a:cxnLst/>
            <a:rect l="l" t="t" r="r" b="b"/>
            <a:pathLst>
              <a:path w="21600" h="21600" extrusionOk="1">
                <a:moveTo>
                  <a:pt x="1094" y="2243"/>
                </a:moveTo>
                <a:lnTo>
                  <a:pt x="1094" y="2243"/>
                </a:lnTo>
                <a:cubicBezTo>
                  <a:pt x="2244" y="1923"/>
                  <a:pt x="2921" y="1014"/>
                  <a:pt x="4139" y="801"/>
                </a:cubicBezTo>
                <a:cubicBezTo>
                  <a:pt x="5221" y="534"/>
                  <a:pt x="6303" y="534"/>
                  <a:pt x="7250" y="106"/>
                </a:cubicBezTo>
                <a:cubicBezTo>
                  <a:pt x="10700" y="53"/>
                  <a:pt x="14083" y="106"/>
                  <a:pt x="17465" y="267"/>
                </a:cubicBezTo>
                <a:cubicBezTo>
                  <a:pt x="19224" y="587"/>
                  <a:pt x="20576" y="1602"/>
                  <a:pt x="21524" y="2724"/>
                </a:cubicBezTo>
                <a:cubicBezTo>
                  <a:pt x="21591" y="3792"/>
                  <a:pt x="21659" y="4914"/>
                  <a:pt x="21524" y="5982"/>
                </a:cubicBezTo>
                <a:cubicBezTo>
                  <a:pt x="20644" y="7211"/>
                  <a:pt x="20509" y="8599"/>
                  <a:pt x="20035" y="9882"/>
                </a:cubicBezTo>
                <a:cubicBezTo>
                  <a:pt x="19494" y="10416"/>
                  <a:pt x="19088" y="10843"/>
                  <a:pt x="18750" y="11431"/>
                </a:cubicBezTo>
                <a:cubicBezTo>
                  <a:pt x="18480" y="12018"/>
                  <a:pt x="18480" y="12659"/>
                  <a:pt x="18006" y="13140"/>
                </a:cubicBezTo>
                <a:cubicBezTo>
                  <a:pt x="17736" y="15437"/>
                  <a:pt x="15909" y="17467"/>
                  <a:pt x="15233" y="19657"/>
                </a:cubicBezTo>
                <a:cubicBezTo>
                  <a:pt x="15029" y="19871"/>
                  <a:pt x="14962" y="20138"/>
                  <a:pt x="14758" y="20350"/>
                </a:cubicBezTo>
                <a:cubicBezTo>
                  <a:pt x="12932" y="21633"/>
                  <a:pt x="10159" y="21526"/>
                  <a:pt x="7927" y="21259"/>
                </a:cubicBezTo>
                <a:cubicBezTo>
                  <a:pt x="7656" y="21312"/>
                  <a:pt x="7589" y="21687"/>
                  <a:pt x="7183" y="21579"/>
                </a:cubicBezTo>
                <a:cubicBezTo>
                  <a:pt x="6641" y="21473"/>
                  <a:pt x="6168" y="21312"/>
                  <a:pt x="5762" y="21152"/>
                </a:cubicBezTo>
                <a:cubicBezTo>
                  <a:pt x="5559" y="21045"/>
                  <a:pt x="5424" y="20939"/>
                  <a:pt x="5289" y="20831"/>
                </a:cubicBezTo>
                <a:cubicBezTo>
                  <a:pt x="5221" y="20405"/>
                  <a:pt x="4815" y="20083"/>
                  <a:pt x="4612" y="19710"/>
                </a:cubicBezTo>
                <a:cubicBezTo>
                  <a:pt x="4206" y="17840"/>
                  <a:pt x="2109" y="16452"/>
                  <a:pt x="2177" y="14475"/>
                </a:cubicBezTo>
                <a:cubicBezTo>
                  <a:pt x="283" y="12980"/>
                  <a:pt x="418" y="10789"/>
                  <a:pt x="350" y="8813"/>
                </a:cubicBezTo>
                <a:cubicBezTo>
                  <a:pt x="-326" y="6677"/>
                  <a:pt x="12" y="4380"/>
                  <a:pt x="1027" y="2404"/>
                </a:cubicBezTo>
                <a:cubicBezTo>
                  <a:pt x="1162" y="2243"/>
                  <a:pt x="1365" y="2137"/>
                  <a:pt x="1568" y="2029"/>
                </a:cubicBezTo>
                <a:lnTo>
                  <a:pt x="7385" y="0"/>
                </a:lnTo>
              </a:path>
            </a:pathLst>
          </a:custGeom>
        </p:spPr>
      </p:pic>
      <p:pic>
        <p:nvPicPr>
          <p:cNvPr id="1149" name="図 198"/>
          <p:cNvPicPr>
            <a:picLocks noChangeAspect="1"/>
          </p:cNvPicPr>
          <p:nvPr/>
        </p:nvPicPr>
        <p:blipFill>
          <a:blip r:embed="rId6"/>
          <a:srcRect l="55223" r="24789" b="77290"/>
          <a:stretch>
            <a:fillRect/>
          </a:stretch>
        </p:blipFill>
        <p:spPr>
          <a:xfrm rot="21420000">
            <a:off x="2995694" y="8846564"/>
            <a:ext cx="1727417" cy="874323"/>
          </a:xfrm>
          <a:prstGeom prst="ellipse">
            <a:avLst/>
          </a:prstGeom>
        </p:spPr>
      </p:pic>
      <p:sp>
        <p:nvSpPr>
          <p:cNvPr id="1150" name="テキスト ボックス 264"/>
          <p:cNvSpPr txBox="1"/>
          <p:nvPr/>
        </p:nvSpPr>
        <p:spPr>
          <a:xfrm>
            <a:off x="2967524" y="9091506"/>
            <a:ext cx="1748476" cy="383828"/>
          </a:xfrm>
          <a:prstGeom prst="rect">
            <a:avLst/>
          </a:prstGeom>
          <a:noFill/>
        </p:spPr>
        <p:txBody>
          <a:bodyPr wrap="square" rtlCol="0">
            <a:spAutoFit/>
          </a:bodyPr>
          <a:lstStyle/>
          <a:p>
            <a:pPr algn="ctr"/>
            <a:r>
              <a:rPr kumimoji="1" lang="ja-JP" altLang="en-US" sz="950" dirty="0" smtClean="0">
                <a:latin typeface="HG丸ｺﾞｼｯｸM-PRO"/>
                <a:ea typeface="HG丸ｺﾞｼｯｸM-PRO"/>
              </a:rPr>
              <a:t>それぞれ</a:t>
            </a:r>
            <a:r>
              <a:rPr kumimoji="1" lang="ja-JP" altLang="en-US" sz="950" dirty="0" smtClean="0">
                <a:latin typeface="HG丸ｺﾞｼｯｸM-PRO"/>
                <a:ea typeface="HG丸ｺﾞｼｯｸM-PRO"/>
              </a:rPr>
              <a:t>から</a:t>
            </a:r>
            <a:endParaRPr kumimoji="1" lang="ja-JP" altLang="en-US" sz="950" dirty="0" smtClean="0">
              <a:latin typeface="HG丸ｺﾞｼｯｸM-PRO"/>
              <a:ea typeface="HG丸ｺﾞｼｯｸM-PRO"/>
            </a:endParaRPr>
          </a:p>
          <a:p>
            <a:pPr algn="ctr"/>
            <a:r>
              <a:rPr kumimoji="1" lang="ja-JP" altLang="en-US" sz="950" dirty="0" smtClean="0">
                <a:latin typeface="HG丸ｺﾞｼｯｸM-PRO"/>
                <a:ea typeface="HG丸ｺﾞｼｯｸM-PRO"/>
              </a:rPr>
              <a:t>振り返って</a:t>
            </a:r>
            <a:r>
              <a:rPr kumimoji="1" lang="ja-JP" altLang="en-US" sz="950" dirty="0" smtClean="0">
                <a:latin typeface="HG丸ｺﾞｼｯｸM-PRO"/>
                <a:ea typeface="HG丸ｺﾞｼｯｸM-PRO"/>
              </a:rPr>
              <a:t>みよう</a:t>
            </a:r>
            <a:r>
              <a:rPr kumimoji="1" lang="ja-JP" altLang="en-US" sz="950" dirty="0" smtClean="0">
                <a:latin typeface="HG丸ｺﾞｼｯｸM-PRO"/>
                <a:ea typeface="HG丸ｺﾞｼｯｸM-PRO"/>
              </a:rPr>
              <a:t>☆</a:t>
            </a:r>
            <a:endParaRPr kumimoji="1" lang="ja-JP" altLang="en-US" sz="950" dirty="0" smtClean="0">
              <a:latin typeface="HG丸ｺﾞｼｯｸM-PRO"/>
              <a:ea typeface="HG丸ｺﾞｼｯｸM-PRO"/>
            </a:endParaRPr>
          </a:p>
        </p:txBody>
      </p:sp>
      <p:sp>
        <p:nvSpPr>
          <p:cNvPr id="1151" name="角丸四角形 129"/>
          <p:cNvSpPr/>
          <p:nvPr/>
        </p:nvSpPr>
        <p:spPr>
          <a:xfrm>
            <a:off x="252000" y="3366250"/>
            <a:ext cx="7050668" cy="5397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152" name="テキスト ボックス 131"/>
          <p:cNvSpPr txBox="1"/>
          <p:nvPr/>
        </p:nvSpPr>
        <p:spPr>
          <a:xfrm>
            <a:off x="322462" y="3463447"/>
            <a:ext cx="2809538" cy="345356"/>
          </a:xfrm>
          <a:prstGeom prst="rect">
            <a:avLst/>
          </a:prstGeom>
          <a:noFill/>
        </p:spPr>
        <p:txBody>
          <a:bodyPr wrap="square" rtlCol="0">
            <a:spAutoFit/>
          </a:bodyPr>
          <a:lstStyle/>
          <a:p>
            <a:pPr>
              <a:lnSpc>
                <a:spcPct val="150000"/>
              </a:lnSpc>
            </a:pPr>
            <a:r>
              <a:rPr kumimoji="1" lang="ja-JP" altLang="en-US" sz="1100" dirty="0" smtClean="0">
                <a:latin typeface="HG丸ｺﾞｼｯｸM-PRO"/>
                <a:ea typeface="HG丸ｺﾞｼｯｸM-PRO"/>
              </a:rPr>
              <a:t>振り返りを行う事業・</a:t>
            </a:r>
            <a:r>
              <a:rPr kumimoji="1" lang="ja-JP" altLang="en-US" sz="1100" dirty="0" smtClean="0">
                <a:latin typeface="HG丸ｺﾞｼｯｸM-PRO"/>
                <a:ea typeface="HG丸ｺﾞｼｯｸM-PRO"/>
              </a:rPr>
              <a:t>イベント名：</a:t>
            </a:r>
            <a:endParaRPr kumimoji="1" lang="ja-JP" altLang="en-US" sz="1100" dirty="0" smtClean="0">
              <a:latin typeface="HG丸ｺﾞｼｯｸM-PRO"/>
              <a:ea typeface="HG丸ｺﾞｼｯｸM-PRO"/>
            </a:endParaRPr>
          </a:p>
        </p:txBody>
      </p:sp>
      <p:sp>
        <p:nvSpPr>
          <p:cNvPr id="1153" name="テキスト ボックス 132"/>
          <p:cNvSpPr txBox="1"/>
          <p:nvPr/>
        </p:nvSpPr>
        <p:spPr>
          <a:xfrm>
            <a:off x="599120" y="450000"/>
            <a:ext cx="6568106" cy="2030432"/>
          </a:xfrm>
          <a:prstGeom prst="rect">
            <a:avLst/>
          </a:prstGeom>
          <a:noFill/>
        </p:spPr>
        <p:txBody>
          <a:bodyPr wrap="square" rtlCol="0">
            <a:spAutoFit/>
          </a:bodyPr>
          <a:lstStyle/>
          <a:p>
            <a:pPr>
              <a:lnSpc>
                <a:spcPct val="150000"/>
              </a:lnSpc>
            </a:pPr>
            <a:r>
              <a:rPr kumimoji="1" lang="ja-JP" altLang="en-US" sz="1000" dirty="0" smtClean="0">
                <a:latin typeface="ぼくたちのゴシック２レギュラー" panose="02000600000000000000" pitchFamily="50" charset="-128"/>
                <a:ea typeface="ぼくたちのゴシック２レギュラー" panose="02000600000000000000" pitchFamily="50" charset="-128"/>
              </a:rPr>
              <a:t>　</a:t>
            </a:r>
            <a:r>
              <a:rPr kumimoji="1" lang="ja-JP" altLang="en-US" sz="1050" dirty="0" smtClean="0">
                <a:latin typeface="HG丸ｺﾞｼｯｸM-PRO"/>
                <a:ea typeface="HG丸ｺﾞｼｯｸM-PRO"/>
              </a:rPr>
              <a:t>まちの人口が減っていく中、これまでのやり方ではうまくいかないことも出てきており、今の時代に合った考え方や進め方に見直していくことが大切だと考えています。</a:t>
            </a:r>
            <a:endParaRPr lang="ja-JP" altLang="en-US" sz="1050">
              <a:latin typeface="HG丸ｺﾞｼｯｸM-PRO"/>
              <a:ea typeface="HG丸ｺﾞｼｯｸM-PRO"/>
            </a:endParaRPr>
          </a:p>
          <a:p>
            <a:pPr>
              <a:lnSpc>
                <a:spcPct val="150000"/>
              </a:lnSpc>
            </a:pPr>
            <a:r>
              <a:rPr kumimoji="1" lang="ja-JP" altLang="en-US" sz="1050" dirty="0" smtClean="0">
                <a:latin typeface="HG丸ｺﾞｼｯｸM-PRO"/>
                <a:ea typeface="HG丸ｺﾞｼｯｸM-PRO"/>
              </a:rPr>
              <a:t>　このワークシートは、これまで大切にしてきた事業・</a:t>
            </a:r>
            <a:r>
              <a:rPr kumimoji="1" lang="ja-JP" altLang="en-US" sz="1050" dirty="0" smtClean="0">
                <a:latin typeface="HG丸ｺﾞｼｯｸM-PRO"/>
                <a:ea typeface="HG丸ｺﾞｼｯｸM-PRO"/>
              </a:rPr>
              <a:t>イベントの良さを活かしながら、新しい価値観も取り入れていくためのものです。もし負担になっていることがあれば、思い切って「やめる」「変える」選択肢もあることを知っていただければと思います。その一方で、本当に必要なことや大切にしたいことについては、しっかりと「充実」させていくことが大切です。</a:t>
            </a:r>
            <a:endParaRPr kumimoji="1" lang="ja-JP" altLang="en-US" sz="1050" dirty="0" smtClean="0">
              <a:latin typeface="HG丸ｺﾞｼｯｸM-PRO"/>
              <a:ea typeface="HG丸ｺﾞｼｯｸM-PRO"/>
            </a:endParaRPr>
          </a:p>
          <a:p>
            <a:pPr>
              <a:lnSpc>
                <a:spcPct val="150000"/>
              </a:lnSpc>
            </a:pPr>
            <a:r>
              <a:rPr kumimoji="1" lang="ja-JP" altLang="en-US" sz="1050" dirty="0" smtClean="0">
                <a:latin typeface="HG丸ｺﾞｼｯｸM-PRO"/>
                <a:ea typeface="HG丸ｺﾞｼｯｸM-PRO"/>
              </a:rPr>
              <a:t>　この機会に、改めて「必要なこと」や「大切にしたいこと」を見つめ直して、今の時代に合ったやり方を一緒に考えていきましょう。</a:t>
            </a:r>
            <a:r>
              <a:rPr kumimoji="1" lang="ja-JP" altLang="en-US" sz="1050" dirty="0" smtClean="0">
                <a:latin typeface="HG丸ｺﾞｼｯｸM-PRO"/>
                <a:ea typeface="HG丸ｺﾞｼｯｸM-PRO"/>
              </a:rPr>
              <a:t>　</a:t>
            </a:r>
            <a:endParaRPr kumimoji="1" lang="ja-JP" altLang="en-US" sz="1050" dirty="0" smtClean="0">
              <a:latin typeface="HG丸ｺﾞｼｯｸM-PRO"/>
              <a:ea typeface="HG丸ｺﾞｼｯｸM-PRO"/>
            </a:endParaRPr>
          </a:p>
        </p:txBody>
      </p:sp>
      <p:sp>
        <p:nvSpPr>
          <p:cNvPr id="1154" name="テキスト ボックス 133"/>
          <p:cNvSpPr txBox="1"/>
          <p:nvPr/>
        </p:nvSpPr>
        <p:spPr>
          <a:xfrm>
            <a:off x="2531732" y="81561"/>
            <a:ext cx="2491204" cy="368439"/>
          </a:xfrm>
          <a:prstGeom prst="rect">
            <a:avLst/>
          </a:prstGeom>
          <a:noFill/>
        </p:spPr>
        <p:txBody>
          <a:bodyPr wrap="none" rtlCol="0">
            <a:spAutoFit/>
          </a:bodyPr>
          <a:lstStyle/>
          <a:p>
            <a:r>
              <a:rPr lang="ja-JP" altLang="en-US">
                <a:latin typeface="HG丸ｺﾞｼｯｸM-PRO"/>
                <a:ea typeface="HG丸ｺﾞｼｯｸM-PRO"/>
              </a:rPr>
              <a:t>ワークシートのねらい</a:t>
            </a:r>
            <a:endParaRPr lang="ja-JP" altLang="en-US">
              <a:latin typeface="HG丸ｺﾞｼｯｸM-PRO"/>
              <a:ea typeface="HG丸ｺﾞｼｯｸM-PRO"/>
            </a:endParaRPr>
          </a:p>
        </p:txBody>
      </p:sp>
      <p:sp>
        <p:nvSpPr>
          <p:cNvPr id="1155" name="直線 156"/>
          <p:cNvSpPr/>
          <p:nvPr/>
        </p:nvSpPr>
        <p:spPr>
          <a:xfrm>
            <a:off x="2272632" y="431666"/>
            <a:ext cx="3023710" cy="0"/>
          </a:xfrm>
          <a:prstGeom prst="line">
            <a:avLst/>
          </a:prstGeom>
          <a:ln w="50800" cap="rnd" cmpd="sng" algn="ctr">
            <a:solidFill>
              <a:srgbClr val="FFE69A"/>
            </a:solidFill>
            <a:prstDash val="sysDot"/>
            <a:round/>
          </a:ln>
        </p:spPr>
        <p:style>
          <a:lnRef idx="1">
            <a:schemeClr val="accent1"/>
          </a:lnRef>
          <a:fillRef idx="0">
            <a:schemeClr val="accent1"/>
          </a:fillRef>
          <a:effectRef idx="0">
            <a:schemeClr val="accent1"/>
          </a:effectRef>
          <a:fontRef idx="minor">
            <a:schemeClr val="tx1"/>
          </a:fontRef>
        </p:style>
      </p:sp>
      <p:sp>
        <p:nvSpPr>
          <p:cNvPr id="1156" name="角丸四角形 156"/>
          <p:cNvSpPr/>
          <p:nvPr/>
        </p:nvSpPr>
        <p:spPr>
          <a:xfrm>
            <a:off x="252000" y="6798855"/>
            <a:ext cx="7050668" cy="5397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157" name="テキスト ボックス 157"/>
          <p:cNvSpPr txBox="1"/>
          <p:nvPr/>
        </p:nvSpPr>
        <p:spPr>
          <a:xfrm>
            <a:off x="322462" y="6762729"/>
            <a:ext cx="2809538" cy="599271"/>
          </a:xfrm>
          <a:prstGeom prst="rect">
            <a:avLst/>
          </a:prstGeom>
          <a:noFill/>
        </p:spPr>
        <p:txBody>
          <a:bodyPr wrap="square" rtlCol="0">
            <a:spAutoFit/>
          </a:bodyPr>
          <a:lstStyle/>
          <a:p>
            <a:pPr>
              <a:lnSpc>
                <a:spcPct val="150000"/>
              </a:lnSpc>
            </a:pPr>
            <a:r>
              <a:rPr kumimoji="1" lang="ja-JP" altLang="en-US" sz="1100" dirty="0" smtClean="0">
                <a:latin typeface="HG丸ｺﾞｼｯｸM-PRO"/>
                <a:ea typeface="HG丸ｺﾞｼｯｸM-PRO"/>
              </a:rPr>
              <a:t>この事業・イベントを</a:t>
            </a:r>
            <a:endParaRPr kumimoji="1" lang="ja-JP" altLang="en-US" sz="1100" dirty="0" smtClean="0">
              <a:latin typeface="HG丸ｺﾞｼｯｸM-PRO"/>
              <a:ea typeface="HG丸ｺﾞｼｯｸM-PRO"/>
            </a:endParaRPr>
          </a:p>
          <a:p>
            <a:pPr>
              <a:lnSpc>
                <a:spcPct val="150000"/>
              </a:lnSpc>
            </a:pPr>
            <a:r>
              <a:rPr kumimoji="1" lang="ja-JP" altLang="en-US" sz="1100" dirty="0" smtClean="0">
                <a:latin typeface="HG丸ｺﾞｼｯｸM-PRO"/>
                <a:ea typeface="HG丸ｺﾞｼｯｸM-PRO"/>
              </a:rPr>
              <a:t>見直そうと思ったきっかけ</a:t>
            </a:r>
            <a:endParaRPr kumimoji="1" lang="ja-JP" altLang="en-US" sz="1100" dirty="0" smtClean="0">
              <a:latin typeface="HG丸ｺﾞｼｯｸM-PRO"/>
              <a:ea typeface="HG丸ｺﾞｼｯｸM-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63" name="角丸四角形 78"/>
          <p:cNvSpPr/>
          <p:nvPr/>
        </p:nvSpPr>
        <p:spPr>
          <a:xfrm>
            <a:off x="256828" y="3928114"/>
            <a:ext cx="6912883" cy="8997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164" name="角丸四角形 79"/>
          <p:cNvSpPr/>
          <p:nvPr/>
        </p:nvSpPr>
        <p:spPr>
          <a:xfrm>
            <a:off x="256828" y="2898000"/>
            <a:ext cx="6912883" cy="8997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165" name="角丸四角形 80"/>
          <p:cNvSpPr/>
          <p:nvPr/>
        </p:nvSpPr>
        <p:spPr>
          <a:xfrm>
            <a:off x="256828" y="2322000"/>
            <a:ext cx="6912883" cy="4679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166" name="テキスト ボックス 81"/>
          <p:cNvSpPr txBox="1"/>
          <p:nvPr/>
        </p:nvSpPr>
        <p:spPr>
          <a:xfrm>
            <a:off x="321143" y="2322000"/>
            <a:ext cx="1984013" cy="437689"/>
          </a:xfrm>
          <a:prstGeom prst="rect">
            <a:avLst/>
          </a:prstGeom>
          <a:noFill/>
        </p:spPr>
        <p:txBody>
          <a:bodyPr wrap="square" rtlCol="0">
            <a:spAutoFit/>
          </a:bodyPr>
          <a:lstStyle/>
          <a:p>
            <a:pPr>
              <a:lnSpc>
                <a:spcPct val="100000"/>
              </a:lnSpc>
              <a:spcBef>
                <a:spcPts val="0"/>
              </a:spcBef>
              <a:spcAft>
                <a:spcPts val="0"/>
              </a:spcAft>
            </a:pPr>
            <a:r>
              <a:rPr kumimoji="1" lang="ja-JP" altLang="en-US" sz="1050" dirty="0" smtClean="0">
                <a:latin typeface="HG丸ｺﾞｼｯｸM-PRO"/>
                <a:ea typeface="HG丸ｺﾞｼｯｸM-PRO"/>
              </a:rPr>
              <a:t>参考にしたい他地域等の</a:t>
            </a:r>
            <a:endParaRPr kumimoji="1" lang="ja-JP" altLang="en-US" sz="1000" dirty="0" smtClean="0">
              <a:latin typeface="HG丸ｺﾞｼｯｸM-PRO"/>
              <a:ea typeface="HG丸ｺﾞｼｯｸM-PRO"/>
            </a:endParaRPr>
          </a:p>
          <a:p>
            <a:pPr>
              <a:lnSpc>
                <a:spcPct val="100000"/>
              </a:lnSpc>
              <a:spcBef>
                <a:spcPts val="0"/>
              </a:spcBef>
              <a:spcAft>
                <a:spcPts val="0"/>
              </a:spcAft>
            </a:pPr>
            <a:r>
              <a:rPr kumimoji="1" lang="ja-JP" altLang="en-US" sz="1200" dirty="0" smtClean="0">
                <a:latin typeface="HG丸ｺﾞｼｯｸM-PRO"/>
                <a:ea typeface="HG丸ｺﾞｼｯｸM-PRO"/>
              </a:rPr>
              <a:t>事業・イベント名：　</a:t>
            </a:r>
            <a:r>
              <a:rPr kumimoji="1" lang="ja-JP" altLang="en-US" sz="1200" dirty="0" smtClean="0">
                <a:latin typeface="ぼくたちのゴシック２レギュラー" panose="02000600000000000000" pitchFamily="50" charset="-128"/>
                <a:ea typeface="ぼくたちのゴシック２レギュラー" panose="02000600000000000000" pitchFamily="50" charset="-128"/>
              </a:rPr>
              <a:t>　　</a:t>
            </a:r>
            <a:endParaRPr kumimoji="1" lang="ja-JP" altLang="en-US" sz="1050" dirty="0" smtClean="0">
              <a:latin typeface="ぼくたちのゴシック２レギュラー" panose="02000600000000000000" pitchFamily="50" charset="-128"/>
              <a:ea typeface="ぼくたちのゴシック２レギュラー" panose="02000600000000000000" pitchFamily="50" charset="-128"/>
            </a:endParaRPr>
          </a:p>
        </p:txBody>
      </p:sp>
      <p:sp>
        <p:nvSpPr>
          <p:cNvPr id="1167" name="テキスト ボックス 82"/>
          <p:cNvSpPr txBox="1"/>
          <p:nvPr/>
        </p:nvSpPr>
        <p:spPr>
          <a:xfrm>
            <a:off x="320586" y="2898113"/>
            <a:ext cx="2273013" cy="276106"/>
          </a:xfrm>
          <a:prstGeom prst="rect">
            <a:avLst/>
          </a:prstGeom>
          <a:noFill/>
        </p:spPr>
        <p:txBody>
          <a:bodyPr wrap="square" rtlCol="0">
            <a:spAutoFit/>
          </a:bodyPr>
          <a:lstStyle/>
          <a:p>
            <a:pPr>
              <a:lnSpc>
                <a:spcPct val="100000"/>
              </a:lnSpc>
              <a:spcBef>
                <a:spcPts val="0"/>
              </a:spcBef>
              <a:spcAft>
                <a:spcPts val="0"/>
              </a:spcAft>
            </a:pPr>
            <a:r>
              <a:rPr kumimoji="1" lang="ja-JP" altLang="en-US" sz="1200" dirty="0" smtClean="0">
                <a:latin typeface="HG丸ｺﾞｼｯｸM-PRO"/>
                <a:ea typeface="HG丸ｺﾞｼｯｸM-PRO"/>
              </a:rPr>
              <a:t>どんなところが良かった？：</a:t>
            </a:r>
            <a:r>
              <a:rPr kumimoji="1" lang="ja-JP" altLang="en-US" sz="1200" dirty="0" smtClean="0">
                <a:latin typeface="ぼくたちのゴシック２レギュラー" panose="02000600000000000000" pitchFamily="50" charset="-128"/>
                <a:ea typeface="ぼくたちのゴシック２レギュラー" panose="02000600000000000000" pitchFamily="50" charset="-128"/>
              </a:rPr>
              <a:t>　　　</a:t>
            </a:r>
            <a:endParaRPr kumimoji="1" lang="ja-JP" altLang="en-US" sz="1000" dirty="0" smtClean="0">
              <a:latin typeface="ぼくたちのゴシック２レギュラー" panose="02000600000000000000" pitchFamily="50" charset="-128"/>
              <a:ea typeface="ぼくたちのゴシック２レギュラー" panose="02000600000000000000" pitchFamily="50" charset="-128"/>
            </a:endParaRPr>
          </a:p>
        </p:txBody>
      </p:sp>
      <p:sp>
        <p:nvSpPr>
          <p:cNvPr id="1168" name="テキスト ボックス 83"/>
          <p:cNvSpPr txBox="1"/>
          <p:nvPr/>
        </p:nvSpPr>
        <p:spPr>
          <a:xfrm>
            <a:off x="320586" y="3940143"/>
            <a:ext cx="2595414" cy="276106"/>
          </a:xfrm>
          <a:prstGeom prst="rect">
            <a:avLst/>
          </a:prstGeom>
          <a:noFill/>
        </p:spPr>
        <p:txBody>
          <a:bodyPr wrap="square" rtlCol="0">
            <a:spAutoFit/>
          </a:bodyPr>
          <a:lstStyle/>
          <a:p>
            <a:pPr>
              <a:lnSpc>
                <a:spcPct val="100000"/>
              </a:lnSpc>
              <a:spcBef>
                <a:spcPts val="0"/>
              </a:spcBef>
              <a:spcAft>
                <a:spcPts val="0"/>
              </a:spcAft>
            </a:pPr>
            <a:r>
              <a:rPr kumimoji="1" lang="ja-JP" altLang="en-US" sz="1200" dirty="0" smtClean="0">
                <a:latin typeface="HG丸ｺﾞｼｯｸM-PRO"/>
                <a:ea typeface="HG丸ｺﾞｼｯｸM-PRO"/>
              </a:rPr>
              <a:t>取り入れられそうな要素は？：</a:t>
            </a:r>
            <a:r>
              <a:rPr kumimoji="1" lang="ja-JP" altLang="en-US" sz="1200" dirty="0" smtClean="0">
                <a:latin typeface="ぼくたちのゴシック２レギュラー" panose="02000600000000000000" pitchFamily="50" charset="-128"/>
                <a:ea typeface="ぼくたちのゴシック２レギュラー" panose="02000600000000000000" pitchFamily="50" charset="-128"/>
              </a:rPr>
              <a:t>　　　</a:t>
            </a:r>
            <a:endParaRPr kumimoji="1" lang="ja-JP" altLang="en-US" sz="1000" dirty="0" smtClean="0">
              <a:latin typeface="ぼくたちのゴシック２レギュラー" panose="02000600000000000000" pitchFamily="50" charset="-128"/>
              <a:ea typeface="ぼくたちのゴシック２レギュラー" panose="02000600000000000000" pitchFamily="50" charset="-128"/>
            </a:endParaRPr>
          </a:p>
        </p:txBody>
      </p:sp>
      <p:pic>
        <p:nvPicPr>
          <p:cNvPr id="1169" name="図 85"/>
          <p:cNvPicPr>
            <a:picLocks noChangeAspect="1"/>
          </p:cNvPicPr>
          <p:nvPr/>
        </p:nvPicPr>
        <p:blipFill>
          <a:blip r:embed="rId1"/>
          <a:srcRect l="887" r="77016" b="77368"/>
          <a:stretch>
            <a:fillRect/>
          </a:stretch>
        </p:blipFill>
        <p:spPr>
          <a:xfrm>
            <a:off x="5688787" y="3114000"/>
            <a:ext cx="1475212" cy="1068650"/>
          </a:xfrm>
          <a:prstGeom prst="ellipse">
            <a:avLst/>
          </a:prstGeom>
        </p:spPr>
      </p:pic>
      <p:sp>
        <p:nvSpPr>
          <p:cNvPr id="1170" name="テキスト ボックス 86"/>
          <p:cNvSpPr txBox="1"/>
          <p:nvPr/>
        </p:nvSpPr>
        <p:spPr>
          <a:xfrm>
            <a:off x="5794045" y="3404023"/>
            <a:ext cx="1369955" cy="530022"/>
          </a:xfrm>
          <a:prstGeom prst="rect">
            <a:avLst/>
          </a:prstGeom>
          <a:noFill/>
        </p:spPr>
        <p:txBody>
          <a:bodyPr wrap="square" rtlCol="0">
            <a:spAutoFit/>
          </a:bodyPr>
          <a:lstStyle/>
          <a:p>
            <a:pPr algn="ctr"/>
            <a:r>
              <a:rPr kumimoji="1" lang="ja-JP" altLang="en-US" sz="950" dirty="0" smtClean="0">
                <a:latin typeface="HG丸ｺﾞｼｯｸM-PRO"/>
                <a:ea typeface="HG丸ｺﾞｼｯｸM-PRO"/>
              </a:rPr>
              <a:t>オモシロイ！と</a:t>
            </a:r>
            <a:endParaRPr kumimoji="1" lang="ja-JP" altLang="en-US" sz="950" dirty="0" smtClean="0">
              <a:latin typeface="HG丸ｺﾞｼｯｸM-PRO"/>
              <a:ea typeface="HG丸ｺﾞｼｯｸM-PRO"/>
            </a:endParaRPr>
          </a:p>
          <a:p>
            <a:pPr algn="ctr"/>
            <a:r>
              <a:rPr kumimoji="1" lang="ja-JP" altLang="en-US" sz="950" dirty="0" smtClean="0">
                <a:latin typeface="HG丸ｺﾞｼｯｸM-PRO"/>
                <a:ea typeface="HG丸ｺﾞｼｯｸM-PRO"/>
              </a:rPr>
              <a:t>思ったイベント</a:t>
            </a:r>
            <a:endParaRPr kumimoji="1" lang="ja-JP" altLang="en-US" sz="950" dirty="0" smtClean="0">
              <a:latin typeface="HG丸ｺﾞｼｯｸM-PRO"/>
              <a:ea typeface="HG丸ｺﾞｼｯｸM-PRO"/>
            </a:endParaRPr>
          </a:p>
          <a:p>
            <a:pPr algn="ctr"/>
            <a:r>
              <a:rPr kumimoji="1" lang="ja-JP" altLang="en-US" sz="950" dirty="0" smtClean="0">
                <a:latin typeface="HG丸ｺﾞｼｯｸM-PRO"/>
                <a:ea typeface="HG丸ｺﾞｼｯｸM-PRO"/>
              </a:rPr>
              <a:t>は</a:t>
            </a:r>
            <a:r>
              <a:rPr kumimoji="1" lang="ja-JP" altLang="en-US" sz="950" dirty="0" smtClean="0">
                <a:latin typeface="HG丸ｺﾞｼｯｸM-PRO"/>
                <a:ea typeface="HG丸ｺﾞｼｯｸM-PRO"/>
              </a:rPr>
              <a:t>あった</a:t>
            </a:r>
            <a:r>
              <a:rPr kumimoji="1" lang="ja-JP" altLang="en-US" sz="950" dirty="0" smtClean="0">
                <a:latin typeface="HG丸ｺﾞｼｯｸM-PRO"/>
                <a:ea typeface="HG丸ｺﾞｼｯｸM-PRO"/>
              </a:rPr>
              <a:t>かな</a:t>
            </a:r>
            <a:r>
              <a:rPr kumimoji="1" lang="ja-JP" altLang="en-US" sz="950" dirty="0" smtClean="0">
                <a:latin typeface="HG丸ｺﾞｼｯｸM-PRO"/>
                <a:ea typeface="HG丸ｺﾞｼｯｸM-PRO"/>
              </a:rPr>
              <a:t>？</a:t>
            </a:r>
            <a:endParaRPr kumimoji="1" lang="ja-JP" altLang="en-US" sz="950" dirty="0" smtClean="0">
              <a:latin typeface="HG丸ｺﾞｼｯｸM-PRO"/>
              <a:ea typeface="HG丸ｺﾞｼｯｸM-PRO"/>
            </a:endParaRPr>
          </a:p>
        </p:txBody>
      </p:sp>
      <p:sp>
        <p:nvSpPr>
          <p:cNvPr id="1171" name="テキスト ボックス 160"/>
          <p:cNvSpPr txBox="1"/>
          <p:nvPr/>
        </p:nvSpPr>
        <p:spPr>
          <a:xfrm>
            <a:off x="108000" y="4868569"/>
            <a:ext cx="1377118" cy="522327"/>
          </a:xfrm>
          <a:prstGeom prst="rect">
            <a:avLst/>
          </a:prstGeom>
          <a:noFill/>
        </p:spPr>
        <p:txBody>
          <a:bodyPr wrap="none" rtlCol="0">
            <a:spAutoFit/>
          </a:bodyPr>
          <a:lstStyle/>
          <a:p>
            <a:r>
              <a:rPr kumimoji="1" lang="en-US" altLang="ja-JP" sz="2800" b="1" dirty="0" smtClean="0">
                <a:solidFill>
                  <a:schemeClr val="tx1">
                    <a:lumMod val="65000"/>
                    <a:lumOff val="35000"/>
                  </a:schemeClr>
                </a:solidFill>
                <a:latin typeface="HG丸ｺﾞｼｯｸM-PRO"/>
                <a:ea typeface="HG丸ｺﾞｼｯｸM-PRO"/>
              </a:rPr>
              <a:t>Step.2</a:t>
            </a:r>
            <a:endParaRPr b="1">
              <a:latin typeface="HG丸ｺﾞｼｯｸM-PRO"/>
              <a:ea typeface="HG丸ｺﾞｼｯｸM-PRO"/>
            </a:endParaRPr>
          </a:p>
        </p:txBody>
      </p:sp>
      <p:sp>
        <p:nvSpPr>
          <p:cNvPr id="1172" name="テキスト ボックス 161"/>
          <p:cNvSpPr txBox="1"/>
          <p:nvPr/>
        </p:nvSpPr>
        <p:spPr>
          <a:xfrm>
            <a:off x="1483341" y="4842000"/>
            <a:ext cx="3425755" cy="522327"/>
          </a:xfrm>
          <a:prstGeom prst="rect">
            <a:avLst/>
          </a:prstGeom>
          <a:noFill/>
          <a:effectLst>
            <a:glow rad="228600">
              <a:schemeClr val="accent5">
                <a:satMod val="175000"/>
                <a:alpha val="40000"/>
              </a:schemeClr>
            </a:glow>
          </a:effectLst>
        </p:spPr>
        <p:txBody>
          <a:bodyPr wrap="none" rtlCol="0">
            <a:spAutoFit/>
          </a:bodyPr>
          <a:lstStyle/>
          <a:p>
            <a:r>
              <a:rPr kumimoji="1" lang="ja-JP" altLang="en-US" sz="2800" dirty="0">
                <a:effectLst>
                  <a:glow rad="228600">
                    <a:schemeClr val="accent2">
                      <a:lumMod val="40000"/>
                      <a:lumOff val="60000"/>
                      <a:alpha val="70000"/>
                    </a:schemeClr>
                  </a:glow>
                </a:effectLst>
                <a:latin typeface="HG丸ｺﾞｼｯｸM-PRO"/>
                <a:ea typeface="HG丸ｺﾞｼｯｸM-PRO"/>
              </a:rPr>
              <a:t>深堀りしてみよう❕</a:t>
            </a:r>
            <a:endParaRPr>
              <a:effectLst>
                <a:glow rad="228600">
                  <a:schemeClr val="accent2">
                    <a:lumMod val="40000"/>
                    <a:lumOff val="60000"/>
                    <a:alpha val="70000"/>
                  </a:schemeClr>
                </a:glow>
              </a:effectLst>
              <a:latin typeface="HG丸ｺﾞｼｯｸM-PRO"/>
              <a:ea typeface="HG丸ｺﾞｼｯｸM-PRO"/>
            </a:endParaRPr>
          </a:p>
        </p:txBody>
      </p:sp>
      <p:sp>
        <p:nvSpPr>
          <p:cNvPr id="1173" name="角丸四角形 185"/>
          <p:cNvSpPr/>
          <p:nvPr/>
        </p:nvSpPr>
        <p:spPr>
          <a:xfrm>
            <a:off x="256828" y="5930876"/>
            <a:ext cx="7050668" cy="9721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174" name="角丸四角形 186"/>
          <p:cNvSpPr/>
          <p:nvPr/>
        </p:nvSpPr>
        <p:spPr>
          <a:xfrm>
            <a:off x="252000" y="8588938"/>
            <a:ext cx="7050668" cy="19799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175" name="ホームベース 13"/>
          <p:cNvSpPr/>
          <p:nvPr/>
        </p:nvSpPr>
        <p:spPr>
          <a:xfrm>
            <a:off x="252000" y="5461440"/>
            <a:ext cx="1368619" cy="35388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6" name="テキスト ボックス 156"/>
          <p:cNvSpPr txBox="1"/>
          <p:nvPr/>
        </p:nvSpPr>
        <p:spPr>
          <a:xfrm>
            <a:off x="252000" y="5390896"/>
            <a:ext cx="1390115" cy="506938"/>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b="1" dirty="0" smtClean="0">
                <a:solidFill>
                  <a:prstClr val="white"/>
                </a:solidFill>
                <a:latin typeface="メイリオ" panose="020B0604030504040204" pitchFamily="50" charset="-128"/>
                <a:ea typeface="メイリオ" panose="020B0604030504040204" pitchFamily="50" charset="-128"/>
              </a:rPr>
              <a:t>ワーク④</a:t>
            </a:r>
            <a:endParaRPr kumimoji="1" lang="en-US" altLang="ja-JP"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1177" name="テキスト ボックス 159"/>
          <p:cNvSpPr txBox="1"/>
          <p:nvPr/>
        </p:nvSpPr>
        <p:spPr>
          <a:xfrm>
            <a:off x="1646617" y="5453658"/>
            <a:ext cx="4902121" cy="337661"/>
          </a:xfrm>
          <a:prstGeom prst="rect">
            <a:avLst/>
          </a:prstGeom>
          <a:solidFill>
            <a:schemeClr val="accent2">
              <a:lumMod val="20000"/>
              <a:lumOff val="80000"/>
            </a:schemeClr>
          </a:solidFill>
        </p:spPr>
        <p:txBody>
          <a:bodyPr wrap="none" rtlCol="0">
            <a:spAutoFit/>
          </a:bodyPr>
          <a:lstStyle/>
          <a:p>
            <a:r>
              <a:rPr kumimoji="1" lang="ja-JP" altLang="en-US" sz="1600" dirty="0">
                <a:latin typeface="HG丸ｺﾞｼｯｸM-PRO"/>
                <a:ea typeface="HG丸ｺﾞｼｯｸM-PRO"/>
              </a:rPr>
              <a:t>好きなところや困っているところを書いてみよう☆</a:t>
            </a:r>
            <a:endParaRPr kumimoji="1" lang="ja-JP" altLang="en-US" sz="1600" dirty="0">
              <a:latin typeface="HG丸ｺﾞｼｯｸM-PRO"/>
              <a:ea typeface="HG丸ｺﾞｼｯｸM-PRO"/>
            </a:endParaRPr>
          </a:p>
        </p:txBody>
      </p:sp>
      <p:sp>
        <p:nvSpPr>
          <p:cNvPr id="1178" name="ホームベース 13"/>
          <p:cNvSpPr/>
          <p:nvPr/>
        </p:nvSpPr>
        <p:spPr>
          <a:xfrm>
            <a:off x="252000" y="8132887"/>
            <a:ext cx="1368619" cy="35388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9" name="テキスト ボックス 156"/>
          <p:cNvSpPr txBox="1"/>
          <p:nvPr/>
        </p:nvSpPr>
        <p:spPr>
          <a:xfrm>
            <a:off x="252000" y="8082000"/>
            <a:ext cx="1390115" cy="506938"/>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b="1" dirty="0" smtClean="0">
                <a:solidFill>
                  <a:prstClr val="white"/>
                </a:solidFill>
                <a:latin typeface="メイリオ" panose="020B0604030504040204" pitchFamily="50" charset="-128"/>
                <a:ea typeface="メイリオ" panose="020B0604030504040204" pitchFamily="50" charset="-128"/>
              </a:rPr>
              <a:t>ワーク⑤</a:t>
            </a:r>
            <a:endParaRPr kumimoji="1" lang="en-US" altLang="ja-JP"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1180" name="テキスト ボックス 159"/>
          <p:cNvSpPr txBox="1"/>
          <p:nvPr/>
        </p:nvSpPr>
        <p:spPr>
          <a:xfrm>
            <a:off x="1646617" y="8125105"/>
            <a:ext cx="5107305" cy="337661"/>
          </a:xfrm>
          <a:prstGeom prst="rect">
            <a:avLst/>
          </a:prstGeom>
          <a:solidFill>
            <a:schemeClr val="accent2">
              <a:lumMod val="20000"/>
              <a:lumOff val="80000"/>
            </a:schemeClr>
          </a:solidFill>
        </p:spPr>
        <p:txBody>
          <a:bodyPr wrap="none" rtlCol="0">
            <a:spAutoFit/>
          </a:bodyPr>
          <a:lstStyle/>
          <a:p>
            <a:r>
              <a:rPr kumimoji="1" lang="ja-JP" altLang="en-US" sz="1600" dirty="0">
                <a:latin typeface="HG丸ｺﾞｼｯｸM-PRO"/>
                <a:ea typeface="HG丸ｺﾞｼｯｸM-PRO"/>
              </a:rPr>
              <a:t>よりよくするためにできそうなことを書いてみよう☆</a:t>
            </a:r>
            <a:endParaRPr kumimoji="1" lang="ja-JP" altLang="en-US" sz="1600" dirty="0">
              <a:latin typeface="HG丸ｺﾞｼｯｸM-PRO"/>
              <a:ea typeface="HG丸ｺﾞｼｯｸM-PRO"/>
            </a:endParaRPr>
          </a:p>
        </p:txBody>
      </p:sp>
      <p:pic>
        <p:nvPicPr>
          <p:cNvPr id="1181" name="図 195"/>
          <p:cNvPicPr>
            <a:picLocks noChangeAspect="1"/>
          </p:cNvPicPr>
          <p:nvPr/>
        </p:nvPicPr>
        <p:blipFill>
          <a:blip r:embed="rId2"/>
          <a:stretch>
            <a:fillRect/>
          </a:stretch>
        </p:blipFill>
        <p:spPr>
          <a:xfrm rot="21000000">
            <a:off x="6167463" y="4065525"/>
            <a:ext cx="1297301" cy="682538"/>
          </a:xfrm>
          <a:prstGeom prst="rect">
            <a:avLst/>
          </a:prstGeom>
        </p:spPr>
      </p:pic>
      <p:sp>
        <p:nvSpPr>
          <p:cNvPr id="1182" name="テキスト ボックス 199"/>
          <p:cNvSpPr txBox="1"/>
          <p:nvPr/>
        </p:nvSpPr>
        <p:spPr>
          <a:xfrm>
            <a:off x="450505" y="5967627"/>
            <a:ext cx="6713966" cy="245328"/>
          </a:xfrm>
          <a:prstGeom prst="rect">
            <a:avLst/>
          </a:prstGeom>
          <a:noFill/>
        </p:spPr>
        <p:txBody>
          <a:bodyPr wrap="square" rtlCol="0">
            <a:spAutoFit/>
          </a:bodyPr>
          <a:lstStyle/>
          <a:p>
            <a:pPr>
              <a:lnSpc>
                <a:spcPct val="100000"/>
              </a:lnSpc>
              <a:spcBef>
                <a:spcPts val="0"/>
              </a:spcBef>
              <a:spcAft>
                <a:spcPts val="0"/>
              </a:spcAft>
            </a:pPr>
            <a:r>
              <a:rPr kumimoji="1" lang="ja-JP" altLang="en-US" sz="1000" dirty="0" smtClean="0">
                <a:latin typeface="HG丸ｺﾞｼｯｸM-PRO"/>
                <a:ea typeface="HG丸ｺﾞｼｯｸM-PRO"/>
              </a:rPr>
              <a:t>事業・イベントの好きなところは？／楽しいところは？／残したいところは？　など</a:t>
            </a:r>
            <a:endParaRPr kumimoji="1" lang="ja-JP" altLang="en-US" sz="1000" dirty="0" smtClean="0">
              <a:latin typeface="HG丸ｺﾞｼｯｸM-PRO"/>
              <a:ea typeface="HG丸ｺﾞｼｯｸM-PRO"/>
            </a:endParaRPr>
          </a:p>
        </p:txBody>
      </p:sp>
      <p:sp>
        <p:nvSpPr>
          <p:cNvPr id="1183" name="テキスト ボックス 200"/>
          <p:cNvSpPr txBox="1"/>
          <p:nvPr/>
        </p:nvSpPr>
        <p:spPr>
          <a:xfrm>
            <a:off x="455745" y="8631610"/>
            <a:ext cx="6713966" cy="245328"/>
          </a:xfrm>
          <a:prstGeom prst="rect">
            <a:avLst/>
          </a:prstGeom>
          <a:noFill/>
        </p:spPr>
        <p:txBody>
          <a:bodyPr wrap="square" rtlCol="0">
            <a:spAutoFit/>
          </a:bodyPr>
          <a:lstStyle/>
          <a:p>
            <a:pPr>
              <a:lnSpc>
                <a:spcPct val="100000"/>
              </a:lnSpc>
              <a:spcBef>
                <a:spcPts val="0"/>
              </a:spcBef>
              <a:spcAft>
                <a:spcPts val="0"/>
              </a:spcAft>
            </a:pPr>
            <a:r>
              <a:rPr kumimoji="1" lang="ja-JP" altLang="en-US" sz="1000" dirty="0" smtClean="0">
                <a:latin typeface="HG丸ｺﾞｼｯｸM-PRO"/>
                <a:ea typeface="HG丸ｺﾞｼｯｸM-PRO"/>
              </a:rPr>
              <a:t>もっと〇〇〇〇したら…おもしろい、ワクワクする、人が集まる、〇〇な人に来てもらえる　など</a:t>
            </a:r>
            <a:endParaRPr kumimoji="1" lang="ja-JP" altLang="en-US" sz="1000" dirty="0" smtClean="0">
              <a:latin typeface="HG丸ｺﾞｼｯｸM-PRO"/>
              <a:ea typeface="HG丸ｺﾞｼｯｸM-PRO"/>
            </a:endParaRPr>
          </a:p>
        </p:txBody>
      </p:sp>
      <p:grpSp>
        <p:nvGrpSpPr>
          <p:cNvPr id="1184" name="グループ化 141"/>
          <p:cNvGrpSpPr/>
          <p:nvPr/>
        </p:nvGrpSpPr>
        <p:grpSpPr>
          <a:xfrm>
            <a:off x="169054" y="-189"/>
            <a:ext cx="5477786" cy="526595"/>
            <a:chOff x="258544" y="7678128"/>
            <a:chExt cx="5477786" cy="526595"/>
          </a:xfrm>
        </p:grpSpPr>
        <p:sp>
          <p:nvSpPr>
            <p:cNvPr id="1185" name="ホームベース 13"/>
            <p:cNvSpPr/>
            <p:nvPr/>
          </p:nvSpPr>
          <p:spPr>
            <a:xfrm>
              <a:off x="258544" y="7748672"/>
              <a:ext cx="1368619" cy="353881"/>
            </a:xfrm>
            <a:prstGeom prst="homePlate">
              <a:avLst/>
            </a:prstGeom>
            <a:solidFill>
              <a:srgbClr val="EC9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6" name="テキスト ボックス 156"/>
            <p:cNvSpPr txBox="1"/>
            <p:nvPr/>
          </p:nvSpPr>
          <p:spPr>
            <a:xfrm>
              <a:off x="303532" y="7678128"/>
              <a:ext cx="1390115" cy="506938"/>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b="1" dirty="0" smtClean="0">
                  <a:solidFill>
                    <a:prstClr val="white"/>
                  </a:solidFill>
                  <a:latin typeface="メイリオ" panose="020B0604030504040204" pitchFamily="50" charset="-128"/>
                  <a:ea typeface="メイリオ" panose="020B0604030504040204" pitchFamily="50" charset="-128"/>
                </a:rPr>
                <a:t>ワーク③</a:t>
              </a:r>
              <a:endParaRPr kumimoji="1" lang="en-US" altLang="ja-JP"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1187" name="テキスト ボックス 159"/>
            <p:cNvSpPr txBox="1"/>
            <p:nvPr/>
          </p:nvSpPr>
          <p:spPr>
            <a:xfrm>
              <a:off x="1653161" y="7740890"/>
              <a:ext cx="3260646" cy="337661"/>
            </a:xfrm>
            <a:prstGeom prst="rect">
              <a:avLst/>
            </a:prstGeom>
            <a:solidFill>
              <a:srgbClr val="FFEFF9"/>
            </a:solidFill>
          </p:spPr>
          <p:txBody>
            <a:bodyPr wrap="none" rtlCol="0">
              <a:spAutoFit/>
            </a:bodyPr>
            <a:lstStyle/>
            <a:p>
              <a:r>
                <a:rPr kumimoji="1" lang="ja-JP" altLang="en-US" sz="1600" dirty="0">
                  <a:latin typeface="HG丸ｺﾞｼｯｸM-PRO"/>
                  <a:ea typeface="HG丸ｺﾞｼｯｸM-PRO"/>
                </a:rPr>
                <a:t>良い事例について考えてみよう☆</a:t>
              </a:r>
              <a:endParaRPr kumimoji="1" lang="ja-JP" altLang="en-US" sz="1600" dirty="0">
                <a:latin typeface="HG丸ｺﾞｼｯｸM-PRO"/>
                <a:ea typeface="HG丸ｺﾞｼｯｸM-PRO"/>
              </a:endParaRPr>
            </a:p>
          </p:txBody>
        </p:sp>
      </p:grpSp>
      <p:grpSp>
        <p:nvGrpSpPr>
          <p:cNvPr id="1188" name="グループ 145"/>
          <p:cNvGrpSpPr/>
          <p:nvPr/>
        </p:nvGrpSpPr>
        <p:grpSpPr>
          <a:xfrm>
            <a:off x="389809" y="1962000"/>
            <a:ext cx="6979245" cy="306189"/>
            <a:chOff x="395653" y="8493900"/>
            <a:chExt cx="6979245" cy="306189"/>
          </a:xfrm>
        </p:grpSpPr>
        <p:sp>
          <p:nvSpPr>
            <p:cNvPr id="1189" name="テキスト ボックス 225"/>
            <p:cNvSpPr txBox="1"/>
            <p:nvPr/>
          </p:nvSpPr>
          <p:spPr>
            <a:xfrm>
              <a:off x="395653" y="8516289"/>
              <a:ext cx="6766871" cy="283800"/>
            </a:xfrm>
            <a:prstGeom prst="rect">
              <a:avLst/>
            </a:prstGeom>
            <a:noFill/>
          </p:spPr>
          <p:txBody>
            <a:bodyPr wrap="square" rtlCol="0">
              <a:spAutoFit/>
            </a:bodyPr>
            <a:lstStyle/>
            <a:p>
              <a:r>
                <a:rPr kumimoji="1" lang="ja-JP" altLang="en-US" sz="1250" dirty="0">
                  <a:ln w="69850">
                    <a:solidFill>
                      <a:schemeClr val="bg1"/>
                    </a:solidFill>
                  </a:ln>
                  <a:solidFill>
                    <a:schemeClr val="bg1"/>
                  </a:solidFill>
                  <a:latin typeface="ぼくたちのゴシック２レギュラー" panose="02000600000000000000" pitchFamily="50" charset="-128"/>
                  <a:ea typeface="ぼくたちのゴシック２レギュラー" panose="02000600000000000000" pitchFamily="50" charset="-128"/>
                </a:rPr>
                <a:t>最近行ったり見たりしたイベントで、参考になったイベントはある？考えて書いてみよう☆</a:t>
              </a:r>
            </a:p>
          </p:txBody>
        </p:sp>
        <p:sp>
          <p:nvSpPr>
            <p:cNvPr id="1190" name="テキスト ボックス 226"/>
            <p:cNvSpPr txBox="1"/>
            <p:nvPr/>
          </p:nvSpPr>
          <p:spPr>
            <a:xfrm>
              <a:off x="399728" y="8493900"/>
              <a:ext cx="6975170" cy="283800"/>
            </a:xfrm>
            <a:prstGeom prst="rect">
              <a:avLst/>
            </a:prstGeom>
            <a:noFill/>
          </p:spPr>
          <p:txBody>
            <a:bodyPr wrap="square" rtlCol="0">
              <a:spAutoFit/>
            </a:bodyPr>
            <a:lstStyle/>
            <a:p>
              <a:r>
                <a:rPr kumimoji="1" lang="ja-JP" altLang="en-US" sz="1250" dirty="0" smtClean="0">
                  <a:solidFill>
                    <a:srgbClr val="FF6699"/>
                  </a:solidFill>
                  <a:latin typeface="HG丸ｺﾞｼｯｸM-PRO"/>
                  <a:ea typeface="HG丸ｺﾞｼｯｸM-PRO"/>
                </a:rPr>
                <a:t>最近行ったり見たりしたイベントで、参考になったイベントはある？考えて書いてみよう☆</a:t>
              </a:r>
              <a:endParaRPr kumimoji="1" lang="en-US" altLang="ja-JP" sz="1250" dirty="0" smtClean="0">
                <a:solidFill>
                  <a:srgbClr val="FF6699"/>
                </a:solidFill>
                <a:latin typeface="HG丸ｺﾞｼｯｸM-PRO"/>
                <a:ea typeface="HG丸ｺﾞｼｯｸM-PRO"/>
              </a:endParaRPr>
            </a:p>
          </p:txBody>
        </p:sp>
      </p:grpSp>
      <p:pic>
        <p:nvPicPr>
          <p:cNvPr id="1191" name="図 148"/>
          <p:cNvPicPr>
            <a:picLocks noChangeAspect="1"/>
          </p:cNvPicPr>
          <p:nvPr/>
        </p:nvPicPr>
        <p:blipFill>
          <a:blip r:embed="rId3"/>
          <a:srcRect l="57184" t="7378" r="25227" b="64857"/>
          <a:stretch>
            <a:fillRect/>
          </a:stretch>
        </p:blipFill>
        <p:spPr>
          <a:xfrm flipH="1">
            <a:off x="1104636" y="1238525"/>
            <a:ext cx="694786" cy="822536"/>
          </a:xfrm>
          <a:prstGeom prst="rect">
            <a:avLst/>
          </a:prstGeom>
        </p:spPr>
      </p:pic>
      <p:pic>
        <p:nvPicPr>
          <p:cNvPr id="1192" name="図 149"/>
          <p:cNvPicPr>
            <a:picLocks noChangeAspect="1"/>
          </p:cNvPicPr>
          <p:nvPr/>
        </p:nvPicPr>
        <p:blipFill>
          <a:blip r:embed="rId4"/>
          <a:srcRect l="21841" t="77859" r="49799"/>
          <a:stretch>
            <a:fillRect/>
          </a:stretch>
        </p:blipFill>
        <p:spPr>
          <a:xfrm rot="-20520000" flipH="1">
            <a:off x="44384" y="613380"/>
            <a:ext cx="1230644" cy="1115807"/>
          </a:xfrm>
          <a:prstGeom prst="ellipse">
            <a:avLst/>
          </a:prstGeom>
        </p:spPr>
      </p:pic>
      <p:sp>
        <p:nvSpPr>
          <p:cNvPr id="1193" name="テキスト ボックス 150"/>
          <p:cNvSpPr txBox="1"/>
          <p:nvPr/>
        </p:nvSpPr>
        <p:spPr>
          <a:xfrm>
            <a:off x="108000" y="875587"/>
            <a:ext cx="1150183" cy="506938"/>
          </a:xfrm>
          <a:prstGeom prst="rect">
            <a:avLst/>
          </a:prstGeom>
          <a:noFill/>
        </p:spPr>
        <p:txBody>
          <a:bodyPr wrap="square" rtlCol="0">
            <a:spAutoFit/>
          </a:bodyPr>
          <a:lstStyle/>
          <a:p>
            <a:pPr algn="ctr">
              <a:lnSpc>
                <a:spcPct val="100000"/>
              </a:lnSpc>
              <a:spcBef>
                <a:spcPts val="0"/>
              </a:spcBef>
              <a:spcAft>
                <a:spcPts val="0"/>
              </a:spcAft>
            </a:pPr>
            <a:r>
              <a:rPr kumimoji="1" lang="ja-JP" altLang="en-US" sz="900" dirty="0" smtClean="0">
                <a:latin typeface="HG丸ｺﾞｼｯｸM-PRO"/>
                <a:ea typeface="HG丸ｺﾞｼｯｸM-PRO"/>
              </a:rPr>
              <a:t>ＨＰやＳＮＳ等で調べてみるのも参考になるよ！</a:t>
            </a:r>
            <a:endParaRPr kumimoji="1" lang="en-US" altLang="ja-JP" sz="900" dirty="0" smtClean="0">
              <a:latin typeface="HG丸ｺﾞｼｯｸM-PRO"/>
              <a:ea typeface="HG丸ｺﾞｼｯｸM-PRO"/>
            </a:endParaRPr>
          </a:p>
        </p:txBody>
      </p:sp>
      <p:grpSp>
        <p:nvGrpSpPr>
          <p:cNvPr id="1194" name="グループ 151"/>
          <p:cNvGrpSpPr/>
          <p:nvPr/>
        </p:nvGrpSpPr>
        <p:grpSpPr>
          <a:xfrm>
            <a:off x="3320989" y="518525"/>
            <a:ext cx="4059011" cy="1478684"/>
            <a:chOff x="3320989" y="8691316"/>
            <a:chExt cx="4059011" cy="1478684"/>
          </a:xfrm>
        </p:grpSpPr>
        <p:sp>
          <p:nvSpPr>
            <p:cNvPr id="1195" name="角丸四角形 143"/>
            <p:cNvSpPr/>
            <p:nvPr/>
          </p:nvSpPr>
          <p:spPr>
            <a:xfrm>
              <a:off x="4720495" y="8691316"/>
              <a:ext cx="1260000" cy="14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196" name="テキスト ボックス 144"/>
            <p:cNvSpPr txBox="1"/>
            <p:nvPr/>
          </p:nvSpPr>
          <p:spPr>
            <a:xfrm>
              <a:off x="4810214" y="9402602"/>
              <a:ext cx="1080562" cy="245328"/>
            </a:xfrm>
            <a:prstGeom prst="rect">
              <a:avLst/>
            </a:prstGeom>
            <a:solidFill>
              <a:schemeClr val="bg1"/>
            </a:solidFill>
          </p:spPr>
          <p:txBody>
            <a:bodyPr wrap="none" rtlCol="0">
              <a:spAutoFit/>
            </a:bodyPr>
            <a:lstStyle/>
            <a:p>
              <a:pPr algn="ctr"/>
              <a:r>
                <a:rPr kumimoji="1" lang="ja-JP" altLang="en-US" sz="1000" dirty="0">
                  <a:solidFill>
                    <a:schemeClr val="tx1">
                      <a:lumMod val="75000"/>
                      <a:lumOff val="25000"/>
                    </a:schemeClr>
                  </a:solidFill>
                  <a:effectLst>
                    <a:glow rad="228600">
                      <a:srgbClr val="EC90E5">
                        <a:alpha val="40000"/>
                      </a:srgbClr>
                    </a:glow>
                  </a:effectLst>
                  <a:latin typeface="HG丸ｺﾞｼｯｸM-PRO"/>
                  <a:ea typeface="HG丸ｺﾞｼｯｸM-PRO"/>
                </a:rPr>
                <a:t>インスタグラム</a:t>
              </a:r>
              <a:endParaRPr>
                <a:latin typeface="HG丸ｺﾞｼｯｸM-PRO"/>
                <a:ea typeface="HG丸ｺﾞｼｯｸM-PRO"/>
              </a:endParaRPr>
            </a:p>
          </p:txBody>
        </p:sp>
        <p:pic>
          <p:nvPicPr>
            <p:cNvPr id="1197" name="図 145"/>
            <p:cNvPicPr>
              <a:picLocks noChangeAspect="1"/>
            </p:cNvPicPr>
            <p:nvPr/>
          </p:nvPicPr>
          <p:blipFill>
            <a:blip r:embed="rId5"/>
            <a:stretch>
              <a:fillRect/>
            </a:stretch>
          </p:blipFill>
          <p:spPr>
            <a:xfrm>
              <a:off x="5080495" y="8849256"/>
              <a:ext cx="540000" cy="540000"/>
            </a:xfrm>
            <a:prstGeom prst="rect">
              <a:avLst/>
            </a:prstGeom>
            <a:solidFill>
              <a:schemeClr val="bg1"/>
            </a:solidFill>
          </p:spPr>
        </p:pic>
        <p:sp>
          <p:nvSpPr>
            <p:cNvPr id="1198" name="テキスト ボックス 146"/>
            <p:cNvSpPr txBox="1"/>
            <p:nvPr/>
          </p:nvSpPr>
          <p:spPr>
            <a:xfrm>
              <a:off x="4855098" y="9662169"/>
              <a:ext cx="990793" cy="506938"/>
            </a:xfrm>
            <a:prstGeom prst="rect">
              <a:avLst/>
            </a:prstGeom>
            <a:noFill/>
          </p:spPr>
          <p:txBody>
            <a:bodyPr wrap="none" rtlCol="0">
              <a:spAutoFit/>
            </a:bodyPr>
            <a:lstStyle/>
            <a:p>
              <a:pPr algn="ctr"/>
              <a:r>
                <a:rPr kumimoji="1" lang="ja-JP" altLang="en-US" sz="900" dirty="0" smtClean="0">
                  <a:solidFill>
                    <a:schemeClr val="tx1">
                      <a:lumMod val="75000"/>
                      <a:lumOff val="25000"/>
                    </a:schemeClr>
                  </a:solidFill>
                  <a:latin typeface="HG丸ｺﾞｼｯｸM-PRO"/>
                  <a:ea typeface="HG丸ｺﾞｼｯｸM-PRO"/>
                </a:rPr>
                <a:t>動画や画像で</a:t>
              </a:r>
              <a:endParaRPr kumimoji="1" lang="en-US" altLang="ja-JP" sz="900" dirty="0" smtClean="0">
                <a:solidFill>
                  <a:schemeClr val="tx1">
                    <a:lumMod val="75000"/>
                    <a:lumOff val="25000"/>
                  </a:schemeClr>
                </a:solidFill>
                <a:latin typeface="HG丸ｺﾞｼｯｸM-PRO"/>
                <a:ea typeface="HG丸ｺﾞｼｯｸM-PRO"/>
              </a:endParaRPr>
            </a:p>
            <a:p>
              <a:pPr algn="ctr"/>
              <a:r>
                <a:rPr kumimoji="1" lang="ja-JP" altLang="en-US" sz="900" dirty="0" smtClean="0">
                  <a:solidFill>
                    <a:schemeClr val="tx1">
                      <a:lumMod val="75000"/>
                      <a:lumOff val="25000"/>
                    </a:schemeClr>
                  </a:solidFill>
                  <a:latin typeface="HG丸ｺﾞｼｯｸM-PRO"/>
                  <a:ea typeface="HG丸ｺﾞｼｯｸM-PRO"/>
                </a:rPr>
                <a:t>手軽に情報収集</a:t>
              </a:r>
              <a:endParaRPr kumimoji="1" lang="en-US" altLang="ja-JP" sz="900" dirty="0" smtClean="0">
                <a:solidFill>
                  <a:schemeClr val="tx1">
                    <a:lumMod val="75000"/>
                    <a:lumOff val="25000"/>
                  </a:schemeClr>
                </a:solidFill>
                <a:latin typeface="HG丸ｺﾞｼｯｸM-PRO"/>
                <a:ea typeface="HG丸ｺﾞｼｯｸM-PRO"/>
              </a:endParaRPr>
            </a:p>
            <a:p>
              <a:pPr algn="ctr"/>
              <a:endParaRPr kumimoji="1" lang="en-US" altLang="ja-JP" sz="900" dirty="0" smtClean="0">
                <a:solidFill>
                  <a:schemeClr val="tx1">
                    <a:lumMod val="75000"/>
                    <a:lumOff val="25000"/>
                  </a:schemeClr>
                </a:solidFill>
                <a:latin typeface="ぼくたちのゴシック２レギュラー" panose="02000600000000000000" pitchFamily="50" charset="-128"/>
                <a:ea typeface="ぼくたちのゴシック２レギュラー" panose="02000600000000000000" pitchFamily="50" charset="-128"/>
              </a:endParaRPr>
            </a:p>
          </p:txBody>
        </p:sp>
        <p:sp>
          <p:nvSpPr>
            <p:cNvPr id="1199" name="角丸四角形 147"/>
            <p:cNvSpPr/>
            <p:nvPr/>
          </p:nvSpPr>
          <p:spPr>
            <a:xfrm>
              <a:off x="3320989" y="8691316"/>
              <a:ext cx="1260000" cy="14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pic>
          <p:nvPicPr>
            <p:cNvPr id="1200" name="図 148"/>
            <p:cNvPicPr>
              <a:picLocks noChangeAspect="1"/>
            </p:cNvPicPr>
            <p:nvPr/>
          </p:nvPicPr>
          <p:blipFill>
            <a:blip r:embed="rId6"/>
            <a:stretch>
              <a:fillRect/>
            </a:stretch>
          </p:blipFill>
          <p:spPr>
            <a:xfrm>
              <a:off x="3680989" y="8849256"/>
              <a:ext cx="540000" cy="540000"/>
            </a:xfrm>
            <a:prstGeom prst="rect">
              <a:avLst/>
            </a:prstGeom>
            <a:solidFill>
              <a:schemeClr val="bg1"/>
            </a:solidFill>
          </p:spPr>
        </p:pic>
        <p:sp>
          <p:nvSpPr>
            <p:cNvPr id="1201" name="テキスト ボックス 149"/>
            <p:cNvSpPr txBox="1"/>
            <p:nvPr/>
          </p:nvSpPr>
          <p:spPr>
            <a:xfrm>
              <a:off x="3473936" y="9402602"/>
              <a:ext cx="952321" cy="245328"/>
            </a:xfrm>
            <a:prstGeom prst="rect">
              <a:avLst/>
            </a:prstGeom>
            <a:solidFill>
              <a:schemeClr val="bg1"/>
            </a:solidFill>
          </p:spPr>
          <p:txBody>
            <a:bodyPr wrap="none" rtlCol="0">
              <a:spAutoFit/>
            </a:bodyPr>
            <a:lstStyle/>
            <a:p>
              <a:r>
                <a:rPr kumimoji="1" lang="ja-JP" altLang="en-US" sz="1000" dirty="0" smtClean="0">
                  <a:solidFill>
                    <a:schemeClr val="tx1">
                      <a:lumMod val="75000"/>
                      <a:lumOff val="25000"/>
                    </a:schemeClr>
                  </a:solidFill>
                  <a:effectLst>
                    <a:glow rad="228600">
                      <a:srgbClr val="EC90E5">
                        <a:alpha val="40000"/>
                      </a:srgbClr>
                    </a:glow>
                  </a:effectLst>
                  <a:latin typeface="HG丸ｺﾞｼｯｸM-PRO"/>
                  <a:ea typeface="HG丸ｺﾞｼｯｸM-PRO"/>
                </a:rPr>
                <a:t>ユーチューブ</a:t>
              </a:r>
              <a:endParaRPr kumimoji="1" lang="en-US" altLang="ja-JP" sz="1000" dirty="0" smtClean="0">
                <a:solidFill>
                  <a:schemeClr val="tx1">
                    <a:lumMod val="75000"/>
                    <a:lumOff val="25000"/>
                  </a:schemeClr>
                </a:solidFill>
                <a:effectLst>
                  <a:glow rad="228600">
                    <a:srgbClr val="EC90E5">
                      <a:alpha val="40000"/>
                    </a:srgbClr>
                  </a:glow>
                </a:effectLst>
                <a:latin typeface="HG丸ｺﾞｼｯｸM-PRO"/>
                <a:ea typeface="HG丸ｺﾞｼｯｸM-PRO"/>
              </a:endParaRPr>
            </a:p>
          </p:txBody>
        </p:sp>
        <p:sp>
          <p:nvSpPr>
            <p:cNvPr id="1202" name="テキスト ボックス 150"/>
            <p:cNvSpPr txBox="1"/>
            <p:nvPr/>
          </p:nvSpPr>
          <p:spPr>
            <a:xfrm>
              <a:off x="3455592" y="9662169"/>
              <a:ext cx="990793" cy="368439"/>
            </a:xfrm>
            <a:prstGeom prst="rect">
              <a:avLst/>
            </a:prstGeom>
            <a:solidFill>
              <a:schemeClr val="bg1"/>
            </a:solidFill>
          </p:spPr>
          <p:txBody>
            <a:bodyPr wrap="none" rtlCol="0">
              <a:spAutoFit/>
            </a:bodyPr>
            <a:lstStyle/>
            <a:p>
              <a:pPr algn="ctr"/>
              <a:r>
                <a:rPr kumimoji="1" lang="ja-JP" altLang="en-US" sz="900" dirty="0" smtClean="0">
                  <a:solidFill>
                    <a:schemeClr val="tx1">
                      <a:lumMod val="75000"/>
                      <a:lumOff val="25000"/>
                    </a:schemeClr>
                  </a:solidFill>
                  <a:latin typeface="HG丸ｺﾞｼｯｸM-PRO"/>
                  <a:ea typeface="HG丸ｺﾞｼｯｸM-PRO"/>
                </a:rPr>
                <a:t>動画でじっくり</a:t>
              </a:r>
              <a:endParaRPr kumimoji="1" lang="en-US" altLang="ja-JP" sz="900" dirty="0" smtClean="0">
                <a:solidFill>
                  <a:schemeClr val="tx1">
                    <a:lumMod val="75000"/>
                    <a:lumOff val="25000"/>
                  </a:schemeClr>
                </a:solidFill>
                <a:latin typeface="HG丸ｺﾞｼｯｸM-PRO"/>
                <a:ea typeface="HG丸ｺﾞｼｯｸM-PRO"/>
              </a:endParaRPr>
            </a:p>
            <a:p>
              <a:pPr algn="ctr"/>
              <a:r>
                <a:rPr kumimoji="1" lang="ja-JP" altLang="en-US" sz="900" dirty="0" smtClean="0">
                  <a:solidFill>
                    <a:schemeClr val="tx1">
                      <a:lumMod val="75000"/>
                      <a:lumOff val="25000"/>
                    </a:schemeClr>
                  </a:solidFill>
                  <a:latin typeface="HG丸ｺﾞｼｯｸM-PRO"/>
                  <a:ea typeface="HG丸ｺﾞｼｯｸM-PRO"/>
                </a:rPr>
                <a:t>見られる</a:t>
              </a:r>
              <a:endParaRPr kumimoji="1" lang="en-US" altLang="ja-JP" sz="900" dirty="0" smtClean="0">
                <a:solidFill>
                  <a:schemeClr val="tx1">
                    <a:lumMod val="75000"/>
                    <a:lumOff val="25000"/>
                  </a:schemeClr>
                </a:solidFill>
                <a:latin typeface="HG丸ｺﾞｼｯｸM-PRO"/>
                <a:ea typeface="HG丸ｺﾞｼｯｸM-PRO"/>
              </a:endParaRPr>
            </a:p>
          </p:txBody>
        </p:sp>
        <p:sp>
          <p:nvSpPr>
            <p:cNvPr id="1203" name="角丸四角形 151"/>
            <p:cNvSpPr/>
            <p:nvPr/>
          </p:nvSpPr>
          <p:spPr>
            <a:xfrm>
              <a:off x="6120000" y="8691316"/>
              <a:ext cx="1260000" cy="14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pic>
          <p:nvPicPr>
            <p:cNvPr id="1204" name="図 152"/>
            <p:cNvPicPr>
              <a:picLocks noChangeAspect="1"/>
            </p:cNvPicPr>
            <p:nvPr/>
          </p:nvPicPr>
          <p:blipFill>
            <a:blip r:embed="rId7"/>
            <a:stretch>
              <a:fillRect/>
            </a:stretch>
          </p:blipFill>
          <p:spPr>
            <a:xfrm>
              <a:off x="6480000" y="8849256"/>
              <a:ext cx="540000" cy="540000"/>
            </a:xfrm>
            <a:prstGeom prst="rect">
              <a:avLst/>
            </a:prstGeom>
            <a:solidFill>
              <a:schemeClr val="bg1"/>
            </a:solidFill>
          </p:spPr>
        </p:pic>
        <p:sp>
          <p:nvSpPr>
            <p:cNvPr id="1205" name="テキスト ボックス 153"/>
            <p:cNvSpPr txBox="1"/>
            <p:nvPr/>
          </p:nvSpPr>
          <p:spPr>
            <a:xfrm>
              <a:off x="6254603" y="9662169"/>
              <a:ext cx="990793" cy="506938"/>
            </a:xfrm>
            <a:prstGeom prst="rect">
              <a:avLst/>
            </a:prstGeom>
            <a:noFill/>
          </p:spPr>
          <p:txBody>
            <a:bodyPr wrap="none" rtlCol="0">
              <a:spAutoFit/>
            </a:bodyPr>
            <a:lstStyle/>
            <a:p>
              <a:pPr algn="ctr"/>
              <a:r>
                <a:rPr kumimoji="1" lang="ja-JP" altLang="en-US" sz="900" dirty="0" smtClean="0">
                  <a:solidFill>
                    <a:schemeClr val="tx1">
                      <a:lumMod val="75000"/>
                      <a:lumOff val="25000"/>
                    </a:schemeClr>
                  </a:solidFill>
                  <a:latin typeface="HG丸ｺﾞｼｯｸM-PRO"/>
                  <a:ea typeface="HG丸ｺﾞｼｯｸM-PRO"/>
                </a:rPr>
                <a:t>友達追加で</a:t>
              </a:r>
              <a:endParaRPr kumimoji="1" lang="en-US" altLang="ja-JP" sz="900" dirty="0" smtClean="0">
                <a:solidFill>
                  <a:schemeClr val="tx1">
                    <a:lumMod val="75000"/>
                    <a:lumOff val="25000"/>
                  </a:schemeClr>
                </a:solidFill>
                <a:latin typeface="HG丸ｺﾞｼｯｸM-PRO"/>
                <a:ea typeface="HG丸ｺﾞｼｯｸM-PRO"/>
              </a:endParaRPr>
            </a:p>
            <a:p>
              <a:pPr algn="ctr"/>
              <a:r>
                <a:rPr kumimoji="1" lang="ja-JP" altLang="en-US" sz="900" dirty="0" smtClean="0">
                  <a:solidFill>
                    <a:schemeClr val="tx1">
                      <a:lumMod val="75000"/>
                      <a:lumOff val="25000"/>
                    </a:schemeClr>
                  </a:solidFill>
                  <a:latin typeface="HG丸ｺﾞｼｯｸM-PRO"/>
                  <a:ea typeface="HG丸ｺﾞｼｯｸM-PRO"/>
                </a:rPr>
                <a:t>情報をゲット☆</a:t>
              </a:r>
              <a:endParaRPr kumimoji="1" lang="en-US" altLang="ja-JP" sz="900" dirty="0" smtClean="0">
                <a:solidFill>
                  <a:schemeClr val="tx1">
                    <a:lumMod val="75000"/>
                    <a:lumOff val="25000"/>
                  </a:schemeClr>
                </a:solidFill>
                <a:latin typeface="HG丸ｺﾞｼｯｸM-PRO"/>
                <a:ea typeface="HG丸ｺﾞｼｯｸM-PRO"/>
              </a:endParaRPr>
            </a:p>
            <a:p>
              <a:pPr algn="ctr"/>
              <a:endParaRPr kumimoji="1" lang="en-US" altLang="ja-JP" sz="900" dirty="0" smtClean="0">
                <a:solidFill>
                  <a:schemeClr val="tx1">
                    <a:lumMod val="75000"/>
                    <a:lumOff val="25000"/>
                  </a:schemeClr>
                </a:solidFill>
                <a:latin typeface="ぼくたちのゴシック２レギュラー" panose="02000600000000000000" pitchFamily="50" charset="-128"/>
                <a:ea typeface="ぼくたちのゴシック２レギュラー" panose="02000600000000000000" pitchFamily="50" charset="-128"/>
              </a:endParaRPr>
            </a:p>
          </p:txBody>
        </p:sp>
        <p:sp>
          <p:nvSpPr>
            <p:cNvPr id="1206" name="テキスト ボックス 154"/>
            <p:cNvSpPr txBox="1"/>
            <p:nvPr/>
          </p:nvSpPr>
          <p:spPr>
            <a:xfrm>
              <a:off x="6466200" y="9402602"/>
              <a:ext cx="567601" cy="245328"/>
            </a:xfrm>
            <a:prstGeom prst="rect">
              <a:avLst/>
            </a:prstGeom>
            <a:solidFill>
              <a:schemeClr val="bg1"/>
            </a:solidFill>
          </p:spPr>
          <p:txBody>
            <a:bodyPr wrap="none" rtlCol="0">
              <a:spAutoFit/>
            </a:bodyPr>
            <a:lstStyle/>
            <a:p>
              <a:pPr algn="ctr"/>
              <a:r>
                <a:rPr kumimoji="1" lang="ja-JP" altLang="en-US" sz="1000" dirty="0">
                  <a:solidFill>
                    <a:schemeClr val="tx1">
                      <a:lumMod val="75000"/>
                      <a:lumOff val="25000"/>
                    </a:schemeClr>
                  </a:solidFill>
                  <a:effectLst>
                    <a:glow rad="228600">
                      <a:srgbClr val="EC90E5">
                        <a:alpha val="40000"/>
                      </a:srgbClr>
                    </a:glow>
                  </a:effectLst>
                  <a:latin typeface="HG丸ｺﾞｼｯｸM-PRO"/>
                  <a:ea typeface="HG丸ｺﾞｼｯｸM-PRO"/>
                </a:rPr>
                <a:t>ライン</a:t>
              </a:r>
              <a:endParaRPr>
                <a:latin typeface="HG丸ｺﾞｼｯｸM-PRO"/>
                <a:ea typeface="HG丸ｺﾞｼｯｸM-PRO"/>
              </a:endParaRPr>
            </a:p>
          </p:txBody>
        </p:sp>
      </p:grpSp>
      <p:grpSp>
        <p:nvGrpSpPr>
          <p:cNvPr id="1207" name="グループ化 164"/>
          <p:cNvGrpSpPr/>
          <p:nvPr/>
        </p:nvGrpSpPr>
        <p:grpSpPr>
          <a:xfrm>
            <a:off x="1944000" y="518525"/>
            <a:ext cx="1260000" cy="1440000"/>
            <a:chOff x="13623426" y="7063691"/>
            <a:chExt cx="1260000" cy="1440000"/>
          </a:xfrm>
        </p:grpSpPr>
        <p:sp>
          <p:nvSpPr>
            <p:cNvPr id="1208" name="角丸四角形 255"/>
            <p:cNvSpPr/>
            <p:nvPr/>
          </p:nvSpPr>
          <p:spPr>
            <a:xfrm>
              <a:off x="13623426" y="7063691"/>
              <a:ext cx="1260000" cy="14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209" name="テキスト ボックス 256"/>
            <p:cNvSpPr txBox="1"/>
            <p:nvPr/>
          </p:nvSpPr>
          <p:spPr>
            <a:xfrm>
              <a:off x="13642613" y="8054111"/>
              <a:ext cx="1221626" cy="368439"/>
            </a:xfrm>
            <a:prstGeom prst="rect">
              <a:avLst/>
            </a:prstGeom>
            <a:noFill/>
          </p:spPr>
          <p:txBody>
            <a:bodyPr wrap="none" rtlCol="0">
              <a:spAutoFit/>
            </a:bodyPr>
            <a:lstStyle/>
            <a:p>
              <a:pPr algn="ctr"/>
              <a:r>
                <a:rPr kumimoji="1" lang="ja-JP" altLang="en-US" sz="900" dirty="0" smtClean="0">
                  <a:solidFill>
                    <a:schemeClr val="tx1">
                      <a:lumMod val="75000"/>
                      <a:lumOff val="25000"/>
                    </a:schemeClr>
                  </a:solidFill>
                  <a:latin typeface="HG丸ｺﾞｼｯｸM-PRO"/>
                  <a:ea typeface="HG丸ｺﾞｼｯｸM-PRO"/>
                </a:rPr>
                <a:t>まちでのいろいろな</a:t>
              </a:r>
              <a:endParaRPr kumimoji="1" lang="en-US" altLang="ja-JP" sz="900" dirty="0" smtClean="0">
                <a:solidFill>
                  <a:schemeClr val="tx1">
                    <a:lumMod val="75000"/>
                    <a:lumOff val="25000"/>
                  </a:schemeClr>
                </a:solidFill>
                <a:latin typeface="HG丸ｺﾞｼｯｸM-PRO"/>
                <a:ea typeface="HG丸ｺﾞｼｯｸM-PRO"/>
              </a:endParaRPr>
            </a:p>
            <a:p>
              <a:pPr algn="ctr"/>
              <a:r>
                <a:rPr kumimoji="1" lang="ja-JP" altLang="en-US" sz="900" dirty="0" smtClean="0">
                  <a:solidFill>
                    <a:schemeClr val="tx1">
                      <a:lumMod val="75000"/>
                      <a:lumOff val="25000"/>
                    </a:schemeClr>
                  </a:solidFill>
                  <a:latin typeface="HG丸ｺﾞｼｯｸM-PRO"/>
                  <a:ea typeface="HG丸ｺﾞｼｯｸM-PRO"/>
                </a:rPr>
                <a:t>活動をチェック</a:t>
              </a:r>
              <a:endParaRPr kumimoji="1" lang="en-US" altLang="ja-JP" sz="900" dirty="0" smtClean="0">
                <a:solidFill>
                  <a:schemeClr val="tx1">
                    <a:lumMod val="75000"/>
                    <a:lumOff val="25000"/>
                  </a:schemeClr>
                </a:solidFill>
                <a:latin typeface="HG丸ｺﾞｼｯｸM-PRO"/>
                <a:ea typeface="HG丸ｺﾞｼｯｸM-PRO"/>
              </a:endParaRPr>
            </a:p>
          </p:txBody>
        </p:sp>
        <p:sp>
          <p:nvSpPr>
            <p:cNvPr id="1210" name="テキスト ボックス 254"/>
            <p:cNvSpPr txBox="1"/>
            <p:nvPr/>
          </p:nvSpPr>
          <p:spPr>
            <a:xfrm>
              <a:off x="13713145" y="7782223"/>
              <a:ext cx="1080562" cy="245328"/>
            </a:xfrm>
            <a:prstGeom prst="rect">
              <a:avLst/>
            </a:prstGeom>
            <a:solidFill>
              <a:schemeClr val="bg1"/>
            </a:solidFill>
          </p:spPr>
          <p:txBody>
            <a:bodyPr wrap="none" rtlCol="0">
              <a:spAutoFit/>
            </a:bodyPr>
            <a:lstStyle/>
            <a:p>
              <a:pPr algn="ctr"/>
              <a:r>
                <a:rPr kumimoji="1" lang="ja-JP" altLang="en-US" sz="1000" dirty="0" smtClean="0">
                  <a:solidFill>
                    <a:schemeClr val="tx1">
                      <a:lumMod val="75000"/>
                      <a:lumOff val="25000"/>
                    </a:schemeClr>
                  </a:solidFill>
                  <a:effectLst>
                    <a:glow rad="228600">
                      <a:srgbClr val="EC90E5">
                        <a:alpha val="40000"/>
                      </a:srgbClr>
                    </a:glow>
                  </a:effectLst>
                  <a:latin typeface="HG丸ｺﾞｼｯｸM-PRO"/>
                  <a:ea typeface="HG丸ｺﾞｼｯｸM-PRO"/>
                </a:rPr>
                <a:t>地域の活動紹介</a:t>
              </a:r>
              <a:endParaRPr kumimoji="1" lang="ja-JP" altLang="en-US" sz="1000" dirty="0">
                <a:solidFill>
                  <a:schemeClr val="tx1">
                    <a:lumMod val="75000"/>
                    <a:lumOff val="25000"/>
                  </a:schemeClr>
                </a:solidFill>
                <a:effectLst>
                  <a:glow rad="228600">
                    <a:srgbClr val="EC90E5">
                      <a:alpha val="40000"/>
                    </a:srgbClr>
                  </a:glow>
                </a:effectLst>
                <a:latin typeface="HG丸ｺﾞｼｯｸM-PRO"/>
                <a:ea typeface="HG丸ｺﾞｼｯｸM-PRO"/>
              </a:endParaRPr>
            </a:p>
          </p:txBody>
        </p:sp>
        <p:pic>
          <p:nvPicPr>
            <p:cNvPr id="1211" name="図 252"/>
            <p:cNvPicPr>
              <a:picLocks noChangeAspect="1"/>
            </p:cNvPicPr>
            <p:nvPr/>
          </p:nvPicPr>
          <p:blipFill>
            <a:blip r:embed="rId8"/>
            <a:stretch>
              <a:fillRect/>
            </a:stretch>
          </p:blipFill>
          <p:spPr>
            <a:xfrm>
              <a:off x="13983426" y="7222962"/>
              <a:ext cx="540000" cy="553559"/>
            </a:xfrm>
            <a:prstGeom prst="rect">
              <a:avLst/>
            </a:prstGeom>
          </p:spPr>
        </p:pic>
      </p:grpSp>
      <p:sp>
        <p:nvSpPr>
          <p:cNvPr id="1212" name="角丸四角形 159"/>
          <p:cNvSpPr/>
          <p:nvPr/>
        </p:nvSpPr>
        <p:spPr>
          <a:xfrm>
            <a:off x="257332" y="7002000"/>
            <a:ext cx="7050668" cy="9721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213" name="テキスト ボックス 160"/>
          <p:cNvSpPr txBox="1"/>
          <p:nvPr/>
        </p:nvSpPr>
        <p:spPr>
          <a:xfrm>
            <a:off x="451009" y="7038751"/>
            <a:ext cx="6713966" cy="245328"/>
          </a:xfrm>
          <a:prstGeom prst="rect">
            <a:avLst/>
          </a:prstGeom>
          <a:noFill/>
        </p:spPr>
        <p:txBody>
          <a:bodyPr wrap="square" rtlCol="0">
            <a:spAutoFit/>
          </a:bodyPr>
          <a:lstStyle/>
          <a:p>
            <a:pPr>
              <a:lnSpc>
                <a:spcPct val="100000"/>
              </a:lnSpc>
              <a:spcBef>
                <a:spcPts val="0"/>
              </a:spcBef>
              <a:spcAft>
                <a:spcPts val="0"/>
              </a:spcAft>
            </a:pPr>
            <a:r>
              <a:rPr kumimoji="1" lang="ja-JP" altLang="en-US" sz="1000" dirty="0" smtClean="0">
                <a:latin typeface="HG丸ｺﾞｼｯｸM-PRO"/>
                <a:ea typeface="HG丸ｺﾞｼｯｸM-PRO"/>
              </a:rPr>
              <a:t>事業・イベントの困っているところは？／しんどいところは？　など</a:t>
            </a:r>
            <a:endParaRPr kumimoji="1" lang="ja-JP" altLang="en-US" sz="1000" dirty="0" smtClean="0">
              <a:latin typeface="HG丸ｺﾞｼｯｸM-PRO"/>
              <a:ea typeface="HG丸ｺﾞｼｯｸM-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19" name="テキスト ボックス 160"/>
          <p:cNvSpPr txBox="1"/>
          <p:nvPr/>
        </p:nvSpPr>
        <p:spPr>
          <a:xfrm>
            <a:off x="108000" y="71673"/>
            <a:ext cx="1377118" cy="522327"/>
          </a:xfrm>
          <a:prstGeom prst="rect">
            <a:avLst/>
          </a:prstGeom>
          <a:noFill/>
        </p:spPr>
        <p:txBody>
          <a:bodyPr wrap="none" rtlCol="0">
            <a:spAutoFit/>
          </a:bodyPr>
          <a:lstStyle/>
          <a:p>
            <a:r>
              <a:rPr kumimoji="1" lang="en-US" altLang="ja-JP" sz="2800" b="1" dirty="0" smtClean="0">
                <a:solidFill>
                  <a:schemeClr val="tx1">
                    <a:lumMod val="65000"/>
                    <a:lumOff val="35000"/>
                  </a:schemeClr>
                </a:solidFill>
                <a:latin typeface="HG丸ｺﾞｼｯｸM-PRO"/>
                <a:ea typeface="HG丸ｺﾞｼｯｸM-PRO"/>
              </a:rPr>
              <a:t>Step.3</a:t>
            </a:r>
            <a:endParaRPr b="1">
              <a:latin typeface="HG丸ｺﾞｼｯｸM-PRO"/>
              <a:ea typeface="HG丸ｺﾞｼｯｸM-PRO"/>
            </a:endParaRPr>
          </a:p>
        </p:txBody>
      </p:sp>
      <p:sp>
        <p:nvSpPr>
          <p:cNvPr id="1220" name="テキスト ボックス 161"/>
          <p:cNvSpPr txBox="1"/>
          <p:nvPr/>
        </p:nvSpPr>
        <p:spPr>
          <a:xfrm>
            <a:off x="1476000" y="71673"/>
            <a:ext cx="6298337" cy="522327"/>
          </a:xfrm>
          <a:prstGeom prst="rect">
            <a:avLst/>
          </a:prstGeom>
          <a:noFill/>
          <a:effectLst>
            <a:glow rad="228600">
              <a:schemeClr val="accent5">
                <a:satMod val="175000"/>
                <a:alpha val="40000"/>
              </a:schemeClr>
            </a:glow>
          </a:effectLst>
        </p:spPr>
        <p:txBody>
          <a:bodyPr wrap="none" rtlCol="0">
            <a:spAutoFit/>
          </a:bodyPr>
          <a:lstStyle/>
          <a:p>
            <a:r>
              <a:rPr kumimoji="1" lang="ja-JP" altLang="en-US" sz="2800" dirty="0">
                <a:effectLst>
                  <a:glow rad="228600">
                    <a:srgbClr val="90D7F0">
                      <a:alpha val="70000"/>
                    </a:srgbClr>
                  </a:glow>
                </a:effectLst>
                <a:latin typeface="HG丸ｺﾞｼｯｸM-PRO"/>
                <a:ea typeface="HG丸ｺﾞｼｯｸM-PRO"/>
              </a:rPr>
              <a:t>これまでのやり方を見直してみよう❕</a:t>
            </a:r>
            <a:endParaRPr sz="2800">
              <a:effectLst>
                <a:glow rad="228600">
                  <a:srgbClr val="90D7F0">
                    <a:alpha val="70000"/>
                  </a:srgbClr>
                </a:glow>
              </a:effectLst>
              <a:latin typeface="HG丸ｺﾞｼｯｸM-PRO"/>
              <a:ea typeface="HG丸ｺﾞｼｯｸM-PRO"/>
            </a:endParaRPr>
          </a:p>
        </p:txBody>
      </p:sp>
      <p:grpSp>
        <p:nvGrpSpPr>
          <p:cNvPr id="1221" name="グループ 221"/>
          <p:cNvGrpSpPr/>
          <p:nvPr/>
        </p:nvGrpSpPr>
        <p:grpSpPr>
          <a:xfrm>
            <a:off x="323709" y="2754000"/>
            <a:ext cx="4860447" cy="506938"/>
            <a:chOff x="252000" y="522000"/>
            <a:chExt cx="4860447" cy="506938"/>
          </a:xfrm>
        </p:grpSpPr>
        <p:sp>
          <p:nvSpPr>
            <p:cNvPr id="1222" name="ホームベース 203"/>
            <p:cNvSpPr/>
            <p:nvPr/>
          </p:nvSpPr>
          <p:spPr>
            <a:xfrm>
              <a:off x="252000" y="592544"/>
              <a:ext cx="1368619" cy="353881"/>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3" name="テキスト ボックス 204"/>
            <p:cNvSpPr txBox="1"/>
            <p:nvPr/>
          </p:nvSpPr>
          <p:spPr>
            <a:xfrm>
              <a:off x="252000" y="522000"/>
              <a:ext cx="1390115" cy="506938"/>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b="1" dirty="0" smtClean="0">
                  <a:solidFill>
                    <a:prstClr val="white"/>
                  </a:solidFill>
                  <a:latin typeface="メイリオ" panose="020B0604030504040204" pitchFamily="50" charset="-128"/>
                  <a:ea typeface="メイリオ" panose="020B0604030504040204" pitchFamily="50" charset="-128"/>
                </a:rPr>
                <a:t>ワーク⑥</a:t>
              </a:r>
              <a:endParaRPr kumimoji="1" lang="en-US" altLang="ja-JP"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1224" name="テキスト ボックス 205"/>
            <p:cNvSpPr txBox="1"/>
            <p:nvPr/>
          </p:nvSpPr>
          <p:spPr>
            <a:xfrm>
              <a:off x="1646617" y="594000"/>
              <a:ext cx="3671014" cy="337661"/>
            </a:xfrm>
            <a:prstGeom prst="rect">
              <a:avLst/>
            </a:prstGeom>
            <a:solidFill>
              <a:schemeClr val="accent1">
                <a:lumMod val="20000"/>
                <a:lumOff val="80000"/>
              </a:schemeClr>
            </a:solidFill>
          </p:spPr>
          <p:txBody>
            <a:bodyPr wrap="none" rtlCol="0">
              <a:spAutoFit/>
            </a:bodyPr>
            <a:lstStyle/>
            <a:p>
              <a:r>
                <a:rPr kumimoji="1" lang="ja-JP" altLang="en-US" sz="1600" dirty="0">
                  <a:latin typeface="HG丸ｺﾞｼｯｸM-PRO"/>
                  <a:ea typeface="HG丸ｺﾞｼｯｸM-PRO"/>
                </a:rPr>
                <a:t>これまでのやり方を見直してみよう☆</a:t>
              </a:r>
              <a:endParaRPr kumimoji="1" lang="ja-JP" altLang="en-US" sz="1300" dirty="0">
                <a:latin typeface="HG丸ｺﾞｼｯｸM-PRO"/>
                <a:ea typeface="HG丸ｺﾞｼｯｸM-PRO"/>
              </a:endParaRPr>
            </a:p>
          </p:txBody>
        </p:sp>
      </p:grpSp>
      <p:grpSp>
        <p:nvGrpSpPr>
          <p:cNvPr id="1225" name="グループ 223"/>
          <p:cNvGrpSpPr/>
          <p:nvPr/>
        </p:nvGrpSpPr>
        <p:grpSpPr>
          <a:xfrm>
            <a:off x="252000" y="7002000"/>
            <a:ext cx="6296738" cy="506938"/>
            <a:chOff x="291262" y="3831062"/>
            <a:chExt cx="6296738" cy="506938"/>
          </a:xfrm>
        </p:grpSpPr>
        <p:sp>
          <p:nvSpPr>
            <p:cNvPr id="1226" name="ホームベース 218"/>
            <p:cNvSpPr/>
            <p:nvPr/>
          </p:nvSpPr>
          <p:spPr>
            <a:xfrm>
              <a:off x="291262" y="3901606"/>
              <a:ext cx="1368619" cy="353881"/>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7" name="テキスト ボックス 219"/>
            <p:cNvSpPr txBox="1"/>
            <p:nvPr/>
          </p:nvSpPr>
          <p:spPr>
            <a:xfrm>
              <a:off x="291262" y="3831062"/>
              <a:ext cx="1390115" cy="506938"/>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b="1" dirty="0" smtClean="0">
                  <a:solidFill>
                    <a:prstClr val="white"/>
                  </a:solidFill>
                  <a:latin typeface="メイリオ" panose="020B0604030504040204" pitchFamily="50" charset="-128"/>
                  <a:ea typeface="メイリオ" panose="020B0604030504040204" pitchFamily="50" charset="-128"/>
                </a:rPr>
                <a:t>ワーク⑦</a:t>
              </a:r>
              <a:endParaRPr kumimoji="1" lang="en-US" altLang="ja-JP"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1228" name="テキスト ボックス 220"/>
            <p:cNvSpPr txBox="1"/>
            <p:nvPr/>
          </p:nvSpPr>
          <p:spPr>
            <a:xfrm>
              <a:off x="1685879" y="3893824"/>
              <a:ext cx="4902121" cy="337661"/>
            </a:xfrm>
            <a:prstGeom prst="rect">
              <a:avLst/>
            </a:prstGeom>
            <a:solidFill>
              <a:schemeClr val="accent1">
                <a:lumMod val="20000"/>
                <a:lumOff val="80000"/>
              </a:schemeClr>
            </a:solidFill>
          </p:spPr>
          <p:txBody>
            <a:bodyPr wrap="none" rtlCol="0">
              <a:spAutoFit/>
            </a:bodyPr>
            <a:lstStyle/>
            <a:p>
              <a:r>
                <a:rPr kumimoji="1" lang="ja-JP" altLang="en-US" sz="1600" dirty="0">
                  <a:latin typeface="HG丸ｺﾞｼｯｸM-PRO"/>
                  <a:ea typeface="HG丸ｺﾞｼｯｸM-PRO"/>
                </a:rPr>
                <a:t>次回に向けて検討することをみんなでまとめよう☆</a:t>
              </a:r>
              <a:endParaRPr kumimoji="1" lang="ja-JP" altLang="en-US" sz="1600" dirty="0">
                <a:latin typeface="HG丸ｺﾞｼｯｸM-PRO"/>
                <a:ea typeface="HG丸ｺﾞｼｯｸM-PRO"/>
              </a:endParaRPr>
            </a:p>
          </p:txBody>
        </p:sp>
      </p:grpSp>
      <p:sp>
        <p:nvSpPr>
          <p:cNvPr id="1229" name="角丸四角形 225"/>
          <p:cNvSpPr/>
          <p:nvPr/>
        </p:nvSpPr>
        <p:spPr>
          <a:xfrm>
            <a:off x="258544" y="7508938"/>
            <a:ext cx="7052309" cy="21602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pic>
        <p:nvPicPr>
          <p:cNvPr id="1234" name="図 233"/>
          <p:cNvPicPr>
            <a:picLocks noChangeAspect="1"/>
          </p:cNvPicPr>
          <p:nvPr/>
        </p:nvPicPr>
        <p:blipFill>
          <a:blip r:embed="rId1">
            <a:extLst>
              <a:ext uri="{BEBA8EAE-BF5A-486C-A8C5-ECC9F3942E4B}">
                <a14:imgProps xmlns:a14="http://schemas.microsoft.com/office/drawing/2010/main">
                  <a14:imgLayer r:embed="rId2">
                    <a14:imgEffect>
                      <a14:backgroundRemoval t="1750" b="12667" l="17563" r="28313"/>
                    </a14:imgEffect>
                  </a14:imgLayer>
                </a14:imgProps>
              </a:ext>
            </a:extLst>
          </a:blip>
          <a:srcRect l="16792" t="1459" r="71414" b="86911"/>
          <a:stretch>
            <a:fillRect/>
          </a:stretch>
        </p:blipFill>
        <p:spPr>
          <a:xfrm rot="20726539" flipH="1">
            <a:off x="-8326521" y="4741603"/>
            <a:ext cx="1953981" cy="1367246"/>
          </a:xfrm>
          <a:prstGeom prst="rect">
            <a:avLst/>
          </a:prstGeom>
        </p:spPr>
      </p:pic>
      <p:sp>
        <p:nvSpPr>
          <p:cNvPr id="1235" name="テキスト ボックス 234"/>
          <p:cNvSpPr txBox="1"/>
          <p:nvPr/>
        </p:nvSpPr>
        <p:spPr>
          <a:xfrm>
            <a:off x="-7931966" y="5111214"/>
            <a:ext cx="1038884" cy="605734"/>
          </a:xfrm>
          <a:prstGeom prst="rect">
            <a:avLst/>
          </a:prstGeom>
          <a:noFill/>
        </p:spPr>
        <p:txBody>
          <a:bodyPr wrap="none" rtlCol="0">
            <a:spAutoFit/>
          </a:bodyPr>
          <a:lstStyle/>
          <a:p>
            <a:pPr algn="ctr"/>
            <a:r>
              <a:rPr kumimoji="1" lang="ja-JP" altLang="en-US" sz="1114" dirty="0">
                <a:latin typeface="ぎゃーてーるみねっせんす" panose="02000600000000000000" pitchFamily="50" charset="-128"/>
                <a:ea typeface="ぎゃーてーるみねっせんす" panose="02000600000000000000" pitchFamily="50" charset="-128"/>
              </a:rPr>
              <a:t>良いアイデア</a:t>
            </a:r>
            <a:endParaRPr kumimoji="1" lang="en-US" altLang="ja-JP" sz="1114" dirty="0">
              <a:latin typeface="ぎゃーてーるみねっせんす" panose="02000600000000000000" pitchFamily="50" charset="-128"/>
              <a:ea typeface="ぎゃーてーるみねっせんす" panose="02000600000000000000" pitchFamily="50" charset="-128"/>
            </a:endParaRPr>
          </a:p>
          <a:p>
            <a:pPr algn="ctr"/>
            <a:r>
              <a:rPr kumimoji="1" lang="en-US" altLang="ja-JP" sz="1114" dirty="0">
                <a:latin typeface="ぎゃーてーるみねっせんす" panose="02000600000000000000" pitchFamily="50" charset="-128"/>
                <a:ea typeface="ぎゃーてーるみねっせんす" panose="02000600000000000000" pitchFamily="50" charset="-128"/>
              </a:rPr>
              <a:t>が</a:t>
            </a:r>
            <a:r>
              <a:rPr kumimoji="1" lang="en-US" altLang="ja-JP" sz="1114" dirty="0">
                <a:latin typeface="ぎゃーてーるみねっせんす" panose="02000600000000000000" pitchFamily="50" charset="-128"/>
                <a:ea typeface="ぎゃーてーるみねっせんす" panose="02000600000000000000" pitchFamily="50" charset="-128"/>
              </a:rPr>
              <a:t>あれば</a:t>
            </a:r>
            <a:endParaRPr kumimoji="1" lang="en-US" altLang="ja-JP" sz="1114" dirty="0">
              <a:latin typeface="ぎゃーてーるみねっせんす" panose="02000600000000000000" pitchFamily="50" charset="-128"/>
              <a:ea typeface="ぎゃーてーるみねっせんす" panose="02000600000000000000" pitchFamily="50" charset="-128"/>
            </a:endParaRPr>
          </a:p>
          <a:p>
            <a:pPr algn="ctr"/>
            <a:r>
              <a:rPr kumimoji="1" lang="ja-JP" altLang="en-US" sz="1114" dirty="0">
                <a:latin typeface="ぎゃーてーるみねっせんす" panose="02000600000000000000" pitchFamily="50" charset="-128"/>
                <a:ea typeface="ぎゃーてーるみねっせんす" panose="02000600000000000000" pitchFamily="50" charset="-128"/>
              </a:rPr>
              <a:t>採用します！</a:t>
            </a:r>
            <a:endParaRPr kumimoji="1" lang="en-US" altLang="ja-JP" sz="1114" dirty="0">
              <a:latin typeface="ぎゃーてーるみねっせんす" panose="02000600000000000000" pitchFamily="50" charset="-128"/>
              <a:ea typeface="ぎゃーてーるみねっせんす" panose="02000600000000000000" pitchFamily="50" charset="-128"/>
            </a:endParaRPr>
          </a:p>
        </p:txBody>
      </p:sp>
      <p:sp>
        <p:nvSpPr>
          <p:cNvPr id="1236" name="角丸四角形 206"/>
          <p:cNvSpPr/>
          <p:nvPr/>
        </p:nvSpPr>
        <p:spPr>
          <a:xfrm>
            <a:off x="259048" y="3258000"/>
            <a:ext cx="3420110" cy="11880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237" name="角丸四角形 207"/>
          <p:cNvSpPr/>
          <p:nvPr/>
        </p:nvSpPr>
        <p:spPr>
          <a:xfrm>
            <a:off x="3887890" y="3258000"/>
            <a:ext cx="3420110" cy="11880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238" name="テキスト ボックス 210"/>
          <p:cNvSpPr txBox="1"/>
          <p:nvPr/>
        </p:nvSpPr>
        <p:spPr>
          <a:xfrm>
            <a:off x="351607" y="3258000"/>
            <a:ext cx="2273013" cy="276106"/>
          </a:xfrm>
          <a:prstGeom prst="rect">
            <a:avLst/>
          </a:prstGeom>
          <a:noFill/>
        </p:spPr>
        <p:txBody>
          <a:bodyPr wrap="square" rtlCol="0">
            <a:spAutoFit/>
          </a:bodyPr>
          <a:lstStyle/>
          <a:p>
            <a:pPr>
              <a:lnSpc>
                <a:spcPct val="100000"/>
              </a:lnSpc>
              <a:spcBef>
                <a:spcPts val="0"/>
              </a:spcBef>
              <a:spcAft>
                <a:spcPts val="0"/>
              </a:spcAft>
            </a:pPr>
            <a:r>
              <a:rPr kumimoji="1" lang="ja-JP" altLang="en-US" sz="1200" dirty="0" smtClean="0">
                <a:latin typeface="HG丸ｺﾞｼｯｸM-PRO"/>
                <a:ea typeface="HG丸ｺﾞｼｯｸM-PRO"/>
              </a:rPr>
              <a:t>思い切ってやめてみること　</a:t>
            </a:r>
            <a:r>
              <a:rPr kumimoji="1" lang="ja-JP" altLang="en-US" sz="1200" dirty="0" smtClean="0">
                <a:latin typeface="ぼくたちのゴシック２レギュラー" panose="02000600000000000000" pitchFamily="50" charset="-128"/>
                <a:ea typeface="ぼくたちのゴシック２レギュラー" panose="02000600000000000000" pitchFamily="50" charset="-128"/>
              </a:rPr>
              <a:t>　　</a:t>
            </a:r>
            <a:endParaRPr kumimoji="1" lang="ja-JP" altLang="en-US" sz="1000" dirty="0" smtClean="0">
              <a:latin typeface="ぼくたちのゴシック２レギュラー" panose="02000600000000000000" pitchFamily="50" charset="-128"/>
              <a:ea typeface="ぼくたちのゴシック２レギュラー" panose="02000600000000000000" pitchFamily="50" charset="-128"/>
            </a:endParaRPr>
          </a:p>
        </p:txBody>
      </p:sp>
      <p:sp>
        <p:nvSpPr>
          <p:cNvPr id="1239" name="テキスト ボックス 211"/>
          <p:cNvSpPr txBox="1"/>
          <p:nvPr/>
        </p:nvSpPr>
        <p:spPr>
          <a:xfrm>
            <a:off x="4027491" y="3258000"/>
            <a:ext cx="2273013" cy="276106"/>
          </a:xfrm>
          <a:prstGeom prst="rect">
            <a:avLst/>
          </a:prstGeom>
          <a:noFill/>
        </p:spPr>
        <p:txBody>
          <a:bodyPr wrap="square" rtlCol="0">
            <a:spAutoFit/>
          </a:bodyPr>
          <a:lstStyle/>
          <a:p>
            <a:pPr>
              <a:lnSpc>
                <a:spcPct val="100000"/>
              </a:lnSpc>
              <a:spcBef>
                <a:spcPts val="0"/>
              </a:spcBef>
              <a:spcAft>
                <a:spcPts val="0"/>
              </a:spcAft>
            </a:pPr>
            <a:r>
              <a:rPr kumimoji="1" lang="ja-JP" altLang="en-US" sz="1200" dirty="0" smtClean="0">
                <a:latin typeface="HG丸ｺﾞｼｯｸM-PRO"/>
                <a:ea typeface="HG丸ｺﾞｼｯｸM-PRO"/>
              </a:rPr>
              <a:t>どうなる？（効果）</a:t>
            </a:r>
            <a:endParaRPr kumimoji="1" lang="ja-JP" altLang="en-US" sz="1200" dirty="0" smtClean="0">
              <a:latin typeface="HG丸ｺﾞｼｯｸM-PRO"/>
              <a:ea typeface="HG丸ｺﾞｼｯｸM-PRO"/>
            </a:endParaRPr>
          </a:p>
        </p:txBody>
      </p:sp>
      <p:sp>
        <p:nvSpPr>
          <p:cNvPr id="1240" name="直線 212"/>
          <p:cNvSpPr/>
          <p:nvPr/>
        </p:nvSpPr>
        <p:spPr>
          <a:xfrm>
            <a:off x="3352794" y="3894758"/>
            <a:ext cx="863177" cy="15376"/>
          </a:xfrm>
          <a:prstGeom prst="line">
            <a:avLst/>
          </a:prstGeom>
          <a:ln w="63500">
            <a:solidFill>
              <a:srgbClr val="00B0F0"/>
            </a:solidFill>
            <a:tailEnd type="triangle" w="lg" len="med"/>
          </a:ln>
        </p:spPr>
        <p:style>
          <a:lnRef idx="1">
            <a:schemeClr val="accent1"/>
          </a:lnRef>
          <a:fillRef idx="0">
            <a:schemeClr val="accent1"/>
          </a:fillRef>
          <a:effectRef idx="0">
            <a:schemeClr val="accent1"/>
          </a:effectRef>
          <a:fontRef idx="minor">
            <a:schemeClr val="tx1"/>
          </a:fontRef>
        </p:style>
      </p:sp>
      <p:sp>
        <p:nvSpPr>
          <p:cNvPr id="1241" name="角丸四角形 213"/>
          <p:cNvSpPr/>
          <p:nvPr/>
        </p:nvSpPr>
        <p:spPr>
          <a:xfrm>
            <a:off x="259048" y="4518085"/>
            <a:ext cx="3420110" cy="11880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242" name="角丸四角形 214"/>
          <p:cNvSpPr/>
          <p:nvPr/>
        </p:nvSpPr>
        <p:spPr>
          <a:xfrm>
            <a:off x="3887890" y="4518085"/>
            <a:ext cx="3420110" cy="11880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243" name="テキスト ボックス 215"/>
          <p:cNvSpPr txBox="1"/>
          <p:nvPr/>
        </p:nvSpPr>
        <p:spPr>
          <a:xfrm>
            <a:off x="351607" y="4518085"/>
            <a:ext cx="2273013" cy="276106"/>
          </a:xfrm>
          <a:prstGeom prst="rect">
            <a:avLst/>
          </a:prstGeom>
          <a:noFill/>
        </p:spPr>
        <p:txBody>
          <a:bodyPr wrap="square" rtlCol="0">
            <a:spAutoFit/>
          </a:bodyPr>
          <a:lstStyle/>
          <a:p>
            <a:pPr>
              <a:lnSpc>
                <a:spcPct val="100000"/>
              </a:lnSpc>
              <a:spcBef>
                <a:spcPts val="0"/>
              </a:spcBef>
              <a:spcAft>
                <a:spcPts val="0"/>
              </a:spcAft>
            </a:pPr>
            <a:r>
              <a:rPr kumimoji="1" lang="ja-JP" altLang="en-US" sz="1200" dirty="0" smtClean="0">
                <a:latin typeface="HG丸ｺﾞｼｯｸM-PRO"/>
                <a:ea typeface="HG丸ｺﾞｼｯｸM-PRO"/>
              </a:rPr>
              <a:t>変えてみること　</a:t>
            </a:r>
            <a:endParaRPr kumimoji="1" lang="ja-JP" altLang="en-US" sz="1000" dirty="0" smtClean="0">
              <a:latin typeface="HG丸ｺﾞｼｯｸM-PRO"/>
              <a:ea typeface="HG丸ｺﾞｼｯｸM-PRO"/>
            </a:endParaRPr>
          </a:p>
        </p:txBody>
      </p:sp>
      <p:sp>
        <p:nvSpPr>
          <p:cNvPr id="1244" name="テキスト ボックス 216"/>
          <p:cNvSpPr txBox="1"/>
          <p:nvPr/>
        </p:nvSpPr>
        <p:spPr>
          <a:xfrm>
            <a:off x="4027491" y="4518085"/>
            <a:ext cx="2273013" cy="276106"/>
          </a:xfrm>
          <a:prstGeom prst="rect">
            <a:avLst/>
          </a:prstGeom>
          <a:noFill/>
        </p:spPr>
        <p:txBody>
          <a:bodyPr wrap="square" rtlCol="0">
            <a:spAutoFit/>
          </a:bodyPr>
          <a:lstStyle/>
          <a:p>
            <a:pPr>
              <a:lnSpc>
                <a:spcPct val="100000"/>
              </a:lnSpc>
              <a:spcBef>
                <a:spcPts val="0"/>
              </a:spcBef>
              <a:spcAft>
                <a:spcPts val="0"/>
              </a:spcAft>
            </a:pPr>
            <a:r>
              <a:rPr kumimoji="1" lang="ja-JP" altLang="en-US" sz="1200" dirty="0" smtClean="0">
                <a:latin typeface="HG丸ｺﾞｼｯｸM-PRO"/>
                <a:ea typeface="HG丸ｺﾞｼｯｸM-PRO"/>
              </a:rPr>
              <a:t>何が改善できる？（効果）</a:t>
            </a:r>
            <a:endParaRPr kumimoji="1" lang="ja-JP" altLang="en-US" sz="1200" dirty="0" smtClean="0">
              <a:latin typeface="HG丸ｺﾞｼｯｸM-PRO"/>
              <a:ea typeface="HG丸ｺﾞｼｯｸM-PRO"/>
            </a:endParaRPr>
          </a:p>
        </p:txBody>
      </p:sp>
      <p:sp>
        <p:nvSpPr>
          <p:cNvPr id="1245" name="直線 217"/>
          <p:cNvSpPr/>
          <p:nvPr/>
        </p:nvSpPr>
        <p:spPr>
          <a:xfrm>
            <a:off x="3352794" y="5154843"/>
            <a:ext cx="863177" cy="15376"/>
          </a:xfrm>
          <a:prstGeom prst="line">
            <a:avLst/>
          </a:prstGeom>
          <a:ln w="63500">
            <a:solidFill>
              <a:srgbClr val="00B0F0"/>
            </a:solidFill>
            <a:tailEnd type="triangle" w="lg" len="med"/>
          </a:ln>
        </p:spPr>
        <p:style>
          <a:lnRef idx="1">
            <a:schemeClr val="accent1"/>
          </a:lnRef>
          <a:fillRef idx="0">
            <a:schemeClr val="accent1"/>
          </a:fillRef>
          <a:effectRef idx="0">
            <a:schemeClr val="accent1"/>
          </a:effectRef>
          <a:fontRef idx="minor">
            <a:schemeClr val="tx1"/>
          </a:fontRef>
        </p:style>
      </p:sp>
      <p:sp>
        <p:nvSpPr>
          <p:cNvPr id="1246" name="角丸四角形 172"/>
          <p:cNvSpPr/>
          <p:nvPr/>
        </p:nvSpPr>
        <p:spPr>
          <a:xfrm>
            <a:off x="259048" y="5778000"/>
            <a:ext cx="3420110" cy="11880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247" name="角丸四角形 173"/>
          <p:cNvSpPr/>
          <p:nvPr/>
        </p:nvSpPr>
        <p:spPr>
          <a:xfrm>
            <a:off x="3887890" y="5778000"/>
            <a:ext cx="3420110" cy="11880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248" name="テキスト ボックス 174"/>
          <p:cNvSpPr txBox="1"/>
          <p:nvPr/>
        </p:nvSpPr>
        <p:spPr>
          <a:xfrm>
            <a:off x="349467" y="5778000"/>
            <a:ext cx="3790533" cy="276106"/>
          </a:xfrm>
          <a:prstGeom prst="rect">
            <a:avLst/>
          </a:prstGeom>
          <a:noFill/>
        </p:spPr>
        <p:txBody>
          <a:bodyPr wrap="square" rtlCol="0">
            <a:spAutoFit/>
          </a:bodyPr>
          <a:lstStyle/>
          <a:p>
            <a:pPr>
              <a:lnSpc>
                <a:spcPct val="100000"/>
              </a:lnSpc>
              <a:spcBef>
                <a:spcPts val="0"/>
              </a:spcBef>
              <a:spcAft>
                <a:spcPts val="0"/>
              </a:spcAft>
            </a:pPr>
            <a:r>
              <a:rPr kumimoji="1" lang="ja-JP" altLang="en-US" sz="1200" dirty="0" smtClean="0">
                <a:latin typeface="HG丸ｺﾞｼｯｸM-PRO"/>
                <a:ea typeface="HG丸ｺﾞｼｯｸM-PRO"/>
              </a:rPr>
              <a:t>もっと充実させたい・取り入れたいアイデア　</a:t>
            </a:r>
            <a:endParaRPr kumimoji="1" lang="ja-JP" altLang="en-US" sz="1000" dirty="0" smtClean="0">
              <a:latin typeface="HG丸ｺﾞｼｯｸM-PRO"/>
              <a:ea typeface="HG丸ｺﾞｼｯｸM-PRO"/>
            </a:endParaRPr>
          </a:p>
        </p:txBody>
      </p:sp>
      <p:sp>
        <p:nvSpPr>
          <p:cNvPr id="1249" name="テキスト ボックス 175"/>
          <p:cNvSpPr txBox="1"/>
          <p:nvPr/>
        </p:nvSpPr>
        <p:spPr>
          <a:xfrm>
            <a:off x="4027491" y="5778000"/>
            <a:ext cx="2273013" cy="276106"/>
          </a:xfrm>
          <a:prstGeom prst="rect">
            <a:avLst/>
          </a:prstGeom>
          <a:noFill/>
        </p:spPr>
        <p:txBody>
          <a:bodyPr wrap="square" rtlCol="0">
            <a:spAutoFit/>
          </a:bodyPr>
          <a:lstStyle/>
          <a:p>
            <a:pPr>
              <a:lnSpc>
                <a:spcPct val="100000"/>
              </a:lnSpc>
              <a:spcBef>
                <a:spcPts val="0"/>
              </a:spcBef>
              <a:spcAft>
                <a:spcPts val="0"/>
              </a:spcAft>
            </a:pPr>
            <a:r>
              <a:rPr kumimoji="1" lang="ja-JP" altLang="en-US" sz="1200" dirty="0" smtClean="0">
                <a:latin typeface="HG丸ｺﾞｼｯｸM-PRO"/>
                <a:ea typeface="HG丸ｺﾞｼｯｸM-PRO"/>
              </a:rPr>
              <a:t>何が改善できる？（効果）</a:t>
            </a:r>
            <a:endParaRPr kumimoji="1" lang="ja-JP" altLang="en-US" sz="1200" dirty="0" smtClean="0">
              <a:latin typeface="HG丸ｺﾞｼｯｸM-PRO"/>
              <a:ea typeface="HG丸ｺﾞｼｯｸM-PRO"/>
            </a:endParaRPr>
          </a:p>
        </p:txBody>
      </p:sp>
      <p:sp>
        <p:nvSpPr>
          <p:cNvPr id="1250" name="直線 176"/>
          <p:cNvSpPr/>
          <p:nvPr/>
        </p:nvSpPr>
        <p:spPr>
          <a:xfrm>
            <a:off x="3352794" y="6414758"/>
            <a:ext cx="863177" cy="15376"/>
          </a:xfrm>
          <a:prstGeom prst="line">
            <a:avLst/>
          </a:prstGeom>
          <a:ln w="63500">
            <a:solidFill>
              <a:srgbClr val="00B0F0"/>
            </a:solidFill>
            <a:tailEnd type="triangle" w="lg" len="med"/>
          </a:ln>
        </p:spPr>
        <p:style>
          <a:lnRef idx="1">
            <a:schemeClr val="accent1"/>
          </a:lnRef>
          <a:fillRef idx="0">
            <a:schemeClr val="accent1"/>
          </a:fillRef>
          <a:effectRef idx="0">
            <a:schemeClr val="accent1"/>
          </a:effectRef>
          <a:fontRef idx="minor">
            <a:schemeClr val="tx1"/>
          </a:fontRef>
        </p:style>
      </p:sp>
      <p:sp>
        <p:nvSpPr>
          <p:cNvPr id="1252" name="角丸四角形 185"/>
          <p:cNvSpPr/>
          <p:nvPr/>
        </p:nvSpPr>
        <p:spPr>
          <a:xfrm>
            <a:off x="257332" y="953775"/>
            <a:ext cx="7050668" cy="18002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253" name="テキスト ボックス 186"/>
          <p:cNvSpPr txBox="1"/>
          <p:nvPr/>
        </p:nvSpPr>
        <p:spPr>
          <a:xfrm>
            <a:off x="396826" y="1018299"/>
            <a:ext cx="2443485" cy="322272"/>
          </a:xfrm>
          <a:prstGeom prst="rect">
            <a:avLst/>
          </a:prstGeom>
          <a:noFill/>
        </p:spPr>
        <p:txBody>
          <a:bodyPr wrap="square" rtlCol="0">
            <a:spAutoFit/>
          </a:bodyPr>
          <a:lstStyle/>
          <a:p>
            <a:pPr>
              <a:lnSpc>
                <a:spcPct val="150000"/>
              </a:lnSpc>
            </a:pPr>
            <a:r>
              <a:rPr kumimoji="1" lang="ja-JP" altLang="en-US" sz="1000" dirty="0" smtClean="0">
                <a:latin typeface="HG丸ｺﾞｼｯｸM-PRO"/>
                <a:ea typeface="HG丸ｺﾞｼｯｸM-PRO"/>
              </a:rPr>
              <a:t>目的の再確認（再設定）</a:t>
            </a:r>
            <a:endParaRPr kumimoji="1" lang="en-US" altLang="ja-JP" sz="1000" dirty="0" smtClean="0">
              <a:latin typeface="HG丸ｺﾞｼｯｸM-PRO"/>
              <a:ea typeface="HG丸ｺﾞｼｯｸM-PRO"/>
            </a:endParaRPr>
          </a:p>
        </p:txBody>
      </p:sp>
      <p:sp>
        <p:nvSpPr>
          <p:cNvPr id="1254" name="テキスト ボックス 188"/>
          <p:cNvSpPr txBox="1"/>
          <p:nvPr/>
        </p:nvSpPr>
        <p:spPr>
          <a:xfrm>
            <a:off x="396826" y="1768670"/>
            <a:ext cx="1871968" cy="553105"/>
          </a:xfrm>
          <a:prstGeom prst="rect">
            <a:avLst/>
          </a:prstGeom>
          <a:noFill/>
        </p:spPr>
        <p:txBody>
          <a:bodyPr wrap="square" rtlCol="0">
            <a:spAutoFit/>
          </a:bodyPr>
          <a:lstStyle/>
          <a:p>
            <a:pPr>
              <a:lnSpc>
                <a:spcPct val="150000"/>
              </a:lnSpc>
            </a:pPr>
            <a:r>
              <a:rPr kumimoji="1" lang="ja-JP" altLang="en-US" sz="1000" dirty="0" smtClean="0">
                <a:latin typeface="HG丸ｺﾞｼｯｸM-PRO"/>
                <a:ea typeface="HG丸ｺﾞｼｯｸM-PRO"/>
              </a:rPr>
              <a:t>ターゲットは？</a:t>
            </a:r>
            <a:endParaRPr kumimoji="1" lang="en-US" altLang="ja-JP" sz="1000" dirty="0" smtClean="0">
              <a:latin typeface="HG丸ｺﾞｼｯｸM-PRO"/>
              <a:ea typeface="HG丸ｺﾞｼｯｸM-PRO"/>
            </a:endParaRPr>
          </a:p>
          <a:p>
            <a:pPr>
              <a:lnSpc>
                <a:spcPct val="150000"/>
              </a:lnSpc>
            </a:pPr>
            <a:r>
              <a:rPr kumimoji="1" lang="ja-JP" altLang="en-US" sz="1000" dirty="0" smtClean="0">
                <a:latin typeface="HG丸ｺﾞｼｯｸM-PRO"/>
                <a:ea typeface="HG丸ｺﾞｼｯｸM-PRO"/>
              </a:rPr>
              <a:t>（どんな人を対象にする？）</a:t>
            </a:r>
            <a:endParaRPr kumimoji="1" lang="ja-JP" altLang="en-US" sz="1000" dirty="0" smtClean="0">
              <a:latin typeface="HG丸ｺﾞｼｯｸM-PRO"/>
              <a:ea typeface="HG丸ｺﾞｼｯｸM-PRO"/>
            </a:endParaRPr>
          </a:p>
        </p:txBody>
      </p:sp>
      <p:pic>
        <p:nvPicPr>
          <p:cNvPr id="1255" name="図 193"/>
          <p:cNvPicPr>
            <a:picLocks noChangeAspect="1"/>
          </p:cNvPicPr>
          <p:nvPr/>
        </p:nvPicPr>
        <p:blipFill>
          <a:blip r:embed="rId3">
            <a:extLst>
              <a:ext uri="{BEBA8EAE-BF5A-486C-A8C5-ECC9F3942E4B}">
                <a14:imgProps xmlns:a14="http://schemas.microsoft.com/office/drawing/2010/main">
                  <a14:imgLayer r:embed="rId4">
                    <a14:imgEffect>
                      <a14:backgroundRemoval t="0" b="100000" l="0" r="99834">
                        <a14:foregroundMark x1="5814" y1="7458" x2="39452" y2="11111"/>
                        <a14:foregroundMark x1="48173" y1="8219" x2="40947" y2="11872"/>
                        <a14:foregroundMark x1="31645" y1="35769" x2="35299" y2="79452"/>
                        <a14:foregroundMark x1="21844" y1="83409" x2="15615" y2="95738"/>
                        <a14:foregroundMark x1="19601" y1="73059" x2="19269" y2="97717"/>
                        <a14:foregroundMark x1="34385" y1="74125" x2="39452" y2="95434"/>
                        <a14:foregroundMark x1="35465" y1="73516" x2="37126" y2="80822"/>
                        <a14:foregroundMark x1="35050" y1="84475" x2="35465" y2="95129"/>
                        <a14:foregroundMark x1="23090" y1="61492" x2="35631" y2="59513"/>
                        <a14:foregroundMark x1="65781" y1="77778" x2="55233" y2="95738"/>
                        <a14:foregroundMark x1="84385" y1="74734" x2="84884" y2="83105"/>
                        <a14:foregroundMark x1="82392" y1="84779" x2="82392" y2="96499"/>
                        <a14:foregroundMark x1="49419" y1="33181" x2="52159" y2="37443"/>
                        <a14:foregroundMark x1="46761" y1="42770" x2="49252" y2="43531"/>
                        <a14:foregroundMark x1="48754" y1="50837" x2="52159" y2="48097"/>
                        <a14:foregroundMark x1="60548" y1="18417" x2="76329" y2="7458"/>
                        <a14:foregroundMark x1="65698" y1="62709" x2="79236" y2="64384"/>
                        <a14:backgroundMark x1="48339" y1="38508" x2="49419" y2="38508"/>
                        <a14:backgroundMark x1="49834" y1="39117" x2="50581" y2="40487"/>
                        <a14:backgroundMark x1="51080" y1="30746" x2="52741" y2="34551"/>
                        <a14:backgroundMark x1="52741" y1="33790" x2="54153" y2="36073"/>
                        <a14:backgroundMark x1="57641" y1="31811" x2="57641" y2="31811"/>
                        <a14:backgroundMark x1="47093" y1="47793" x2="50000" y2="47184"/>
                      </a14:backgroundRemoval>
                    </a14:imgEffect>
                  </a14:imgLayer>
                </a14:imgProps>
              </a:ext>
            </a:extLst>
          </a:blip>
          <a:stretch>
            <a:fillRect/>
          </a:stretch>
        </p:blipFill>
        <p:spPr>
          <a:xfrm>
            <a:off x="2988000" y="9738000"/>
            <a:ext cx="1477479" cy="806231"/>
          </a:xfrm>
          <a:prstGeom prst="rect">
            <a:avLst/>
          </a:prstGeom>
          <a:effectLst>
            <a:outerShdw blurRad="50800" dist="38100" dir="2700000" algn="tl" rotWithShape="0">
              <a:prstClr val="black">
                <a:alpha val="40000"/>
              </a:prstClr>
            </a:outerShdw>
          </a:effectLst>
        </p:spPr>
      </p:pic>
      <p:pic>
        <p:nvPicPr>
          <p:cNvPr id="1256" name="図 194"/>
          <p:cNvPicPr>
            <a:picLocks noChangeAspect="1"/>
          </p:cNvPicPr>
          <p:nvPr/>
        </p:nvPicPr>
        <p:blipFill>
          <a:blip r:embed="rId5"/>
          <a:srcRect l="4626" t="50529" r="78206" b="24327"/>
          <a:stretch>
            <a:fillRect/>
          </a:stretch>
        </p:blipFill>
        <p:spPr>
          <a:xfrm rot="-5520000" flipH="1">
            <a:off x="6147111" y="755926"/>
            <a:ext cx="963577" cy="1436304"/>
          </a:xfrm>
          <a:prstGeom prst="ellipse">
            <a:avLst/>
          </a:prstGeom>
        </p:spPr>
      </p:pic>
      <p:sp>
        <p:nvSpPr>
          <p:cNvPr id="1257" name="テキスト ボックス 195"/>
          <p:cNvSpPr txBox="1"/>
          <p:nvPr/>
        </p:nvSpPr>
        <p:spPr>
          <a:xfrm>
            <a:off x="6121166" y="1179435"/>
            <a:ext cx="1042834" cy="530022"/>
          </a:xfrm>
          <a:prstGeom prst="rect">
            <a:avLst/>
          </a:prstGeom>
          <a:noFill/>
        </p:spPr>
        <p:txBody>
          <a:bodyPr wrap="square" rtlCol="0">
            <a:spAutoFit/>
          </a:bodyPr>
          <a:lstStyle/>
          <a:p>
            <a:pPr algn="ctr"/>
            <a:r>
              <a:rPr kumimoji="1" lang="ja-JP" altLang="en-US" sz="950" dirty="0" smtClean="0">
                <a:latin typeface="HG丸ｺﾞｼｯｸM-PRO"/>
                <a:ea typeface="HG丸ｺﾞｼｯｸM-PRO"/>
              </a:rPr>
              <a:t>目的に沿って</a:t>
            </a:r>
            <a:endParaRPr kumimoji="1" lang="ja-JP" altLang="en-US" sz="950" dirty="0" smtClean="0">
              <a:latin typeface="HG丸ｺﾞｼｯｸM-PRO"/>
              <a:ea typeface="HG丸ｺﾞｼｯｸM-PRO"/>
            </a:endParaRPr>
          </a:p>
          <a:p>
            <a:pPr algn="ctr"/>
            <a:r>
              <a:rPr kumimoji="1" lang="ja-JP" altLang="en-US" sz="950" dirty="0" smtClean="0">
                <a:latin typeface="HG丸ｺﾞｼｯｸM-PRO"/>
                <a:ea typeface="HG丸ｺﾞｼｯｸM-PRO"/>
              </a:rPr>
              <a:t>考えることが</a:t>
            </a:r>
            <a:endParaRPr kumimoji="1" lang="ja-JP" altLang="en-US" sz="950" dirty="0" smtClean="0">
              <a:latin typeface="HG丸ｺﾞｼｯｸM-PRO"/>
              <a:ea typeface="HG丸ｺﾞｼｯｸM-PRO"/>
            </a:endParaRPr>
          </a:p>
          <a:p>
            <a:pPr algn="ctr"/>
            <a:r>
              <a:rPr kumimoji="1" lang="ja-JP" altLang="en-US" sz="950" dirty="0" smtClean="0">
                <a:latin typeface="HG丸ｺﾞｼｯｸM-PRO"/>
                <a:ea typeface="HG丸ｺﾞｼｯｸM-PRO"/>
              </a:rPr>
              <a:t>大事だね♪</a:t>
            </a:r>
            <a:endParaRPr kumimoji="1" lang="ja-JP" altLang="en-US" sz="950" dirty="0" smtClean="0">
              <a:latin typeface="HG丸ｺﾞｼｯｸM-PRO"/>
              <a:ea typeface="HG丸ｺﾞｼｯｸM-PRO"/>
            </a:endParaRPr>
          </a:p>
        </p:txBody>
      </p:sp>
      <p:pic>
        <p:nvPicPr>
          <p:cNvPr id="1258" name="図 198"/>
          <p:cNvPicPr>
            <a:picLocks noChangeAspect="1"/>
          </p:cNvPicPr>
          <p:nvPr/>
        </p:nvPicPr>
        <p:blipFill>
          <a:blip r:embed="rId6"/>
          <a:srcRect l="74440" t="36044" b="37173"/>
          <a:stretch>
            <a:fillRect/>
          </a:stretch>
        </p:blipFill>
        <p:spPr>
          <a:xfrm rot="-20804166" flipH="1">
            <a:off x="6073388" y="1936599"/>
            <a:ext cx="1013273" cy="789754"/>
          </a:xfrm>
          <a:prstGeom prst="ellipse">
            <a:avLst/>
          </a:prstGeom>
        </p:spPr>
      </p:pic>
      <p:sp>
        <p:nvSpPr>
          <p:cNvPr id="1259" name="図形 203"/>
          <p:cNvSpPr/>
          <p:nvPr/>
        </p:nvSpPr>
        <p:spPr>
          <a:xfrm>
            <a:off x="1186765" y="9846881"/>
            <a:ext cx="1729235" cy="698552"/>
          </a:xfrm>
          <a:custGeom>
            <a:avLst/>
            <a:gdLst/>
            <a:ahLst/>
            <a:cxnLst/>
            <a:rect l="l" t="t" r="r" b="b"/>
            <a:pathLst>
              <a:path w="21600" h="21600">
                <a:moveTo>
                  <a:pt x="2012" y="2901"/>
                </a:moveTo>
                <a:cubicBezTo>
                  <a:pt x="2414" y="2256"/>
                  <a:pt x="2549" y="1934"/>
                  <a:pt x="2951" y="967"/>
                </a:cubicBezTo>
                <a:cubicBezTo>
                  <a:pt x="8586" y="322"/>
                  <a:pt x="14623" y="-1289"/>
                  <a:pt x="19721" y="3868"/>
                </a:cubicBezTo>
                <a:cubicBezTo>
                  <a:pt x="20660" y="7737"/>
                  <a:pt x="22002" y="11928"/>
                  <a:pt x="21600" y="16764"/>
                </a:cubicBezTo>
                <a:cubicBezTo>
                  <a:pt x="21331" y="17731"/>
                  <a:pt x="20929" y="18698"/>
                  <a:pt x="20526" y="19665"/>
                </a:cubicBezTo>
                <a:cubicBezTo>
                  <a:pt x="15160" y="23211"/>
                  <a:pt x="9122" y="20955"/>
                  <a:pt x="3354" y="21600"/>
                </a:cubicBezTo>
                <a:cubicBezTo>
                  <a:pt x="2414" y="20310"/>
                  <a:pt x="939" y="20955"/>
                  <a:pt x="134" y="18376"/>
                </a:cubicBezTo>
                <a:cubicBezTo>
                  <a:pt x="-134" y="12895"/>
                  <a:pt x="-536" y="5802"/>
                  <a:pt x="2012" y="2901"/>
                </a:cubicBezTo>
                <a:close/>
              </a:path>
            </a:pathLst>
          </a:custGeom>
          <a:solidFill>
            <a:srgbClr val="FFE9FF">
              <a:alpha val="80000"/>
            </a:srgbClr>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60" name="テキスト ボックス 201"/>
          <p:cNvSpPr txBox="1"/>
          <p:nvPr/>
        </p:nvSpPr>
        <p:spPr>
          <a:xfrm>
            <a:off x="1188000" y="9908063"/>
            <a:ext cx="1664055" cy="576188"/>
          </a:xfrm>
          <a:prstGeom prst="rect">
            <a:avLst/>
          </a:prstGeom>
          <a:noFill/>
        </p:spPr>
        <p:txBody>
          <a:bodyPr wrap="none" rtlCol="0">
            <a:spAutoFit/>
          </a:bodyPr>
          <a:lstStyle/>
          <a:p>
            <a:pPr algn="ctr"/>
            <a:r>
              <a:rPr kumimoji="1" lang="ja-JP" altLang="en-US" sz="1050" dirty="0">
                <a:latin typeface="HG丸ｺﾞｼｯｸM-PRO"/>
                <a:ea typeface="HG丸ｺﾞｼｯｸM-PRO"/>
              </a:rPr>
              <a:t>みんなのアイデアで</a:t>
            </a:r>
            <a:endParaRPr kumimoji="1" lang="ja-JP" altLang="en-US" sz="1050" dirty="0">
              <a:latin typeface="HG丸ｺﾞｼｯｸM-PRO"/>
              <a:ea typeface="HG丸ｺﾞｼｯｸM-PRO"/>
            </a:endParaRPr>
          </a:p>
          <a:p>
            <a:pPr algn="ctr"/>
            <a:r>
              <a:rPr kumimoji="1" lang="ja-JP" altLang="en-US" sz="1050" dirty="0">
                <a:latin typeface="HG丸ｺﾞｼｯｸM-PRO"/>
                <a:ea typeface="HG丸ｺﾞｼｯｸM-PRO"/>
              </a:rPr>
              <a:t>事業</a:t>
            </a:r>
            <a:r>
              <a:rPr kumimoji="1" lang="ja-JP" altLang="en-US" sz="1050" dirty="0">
                <a:latin typeface="HG丸ｺﾞｼｯｸM-PRO"/>
                <a:ea typeface="HG丸ｺﾞｼｯｸM-PRO"/>
              </a:rPr>
              <a:t>（イベント）を</a:t>
            </a:r>
            <a:endParaRPr kumimoji="1" lang="ja-JP" altLang="en-US" sz="1050" dirty="0">
              <a:latin typeface="HG丸ｺﾞｼｯｸM-PRO"/>
              <a:ea typeface="HG丸ｺﾞｼｯｸM-PRO"/>
            </a:endParaRPr>
          </a:p>
          <a:p>
            <a:pPr algn="ctr"/>
            <a:r>
              <a:rPr kumimoji="1" lang="ja-JP" altLang="en-US" sz="1050" dirty="0">
                <a:latin typeface="HG丸ｺﾞｼｯｸM-PRO"/>
                <a:ea typeface="HG丸ｺﾞｼｯｸM-PRO"/>
              </a:rPr>
              <a:t>より</a:t>
            </a:r>
            <a:r>
              <a:rPr kumimoji="1" lang="ja-JP" altLang="en-US" sz="1050" dirty="0">
                <a:latin typeface="HG丸ｺﾞｼｯｸM-PRO"/>
                <a:ea typeface="HG丸ｺﾞｼｯｸM-PRO"/>
              </a:rPr>
              <a:t>よい</a:t>
            </a:r>
            <a:r>
              <a:rPr kumimoji="1" lang="ja-JP" altLang="en-US" sz="1050" dirty="0">
                <a:latin typeface="HG丸ｺﾞｼｯｸM-PRO"/>
                <a:ea typeface="HG丸ｺﾞｼｯｸM-PRO"/>
              </a:rPr>
              <a:t>もの</a:t>
            </a:r>
            <a:r>
              <a:rPr kumimoji="1" lang="ja-JP" altLang="en-US" sz="1050" dirty="0">
                <a:latin typeface="HG丸ｺﾞｼｯｸM-PRO"/>
                <a:ea typeface="HG丸ｺﾞｼｯｸM-PRO"/>
              </a:rPr>
              <a:t>に</a:t>
            </a:r>
            <a:r>
              <a:rPr kumimoji="1" lang="ja-JP" altLang="en-US" sz="1050" dirty="0">
                <a:latin typeface="HG丸ｺﾞｼｯｸM-PRO"/>
                <a:ea typeface="HG丸ｺﾞｼｯｸM-PRO"/>
              </a:rPr>
              <a:t>しよう</a:t>
            </a:r>
            <a:r>
              <a:rPr kumimoji="1" lang="ja-JP" altLang="en-US" sz="1050" dirty="0">
                <a:latin typeface="HG丸ｺﾞｼｯｸM-PRO"/>
                <a:ea typeface="HG丸ｺﾞｼｯｸM-PRO"/>
              </a:rPr>
              <a:t>！</a:t>
            </a:r>
            <a:endParaRPr kumimoji="1" lang="ja-JP" altLang="en-US" sz="1114" dirty="0">
              <a:latin typeface="HG丸ｺﾞｼｯｸM-PRO"/>
              <a:ea typeface="HG丸ｺﾞｼｯｸM-PRO"/>
            </a:endParaRPr>
          </a:p>
        </p:txBody>
      </p:sp>
      <p:sp>
        <p:nvSpPr>
          <p:cNvPr id="1261" name="図形 283"/>
          <p:cNvSpPr/>
          <p:nvPr/>
        </p:nvSpPr>
        <p:spPr>
          <a:xfrm>
            <a:off x="4550634" y="9857564"/>
            <a:ext cx="1821366" cy="672436"/>
          </a:xfrm>
          <a:custGeom>
            <a:avLst/>
            <a:gdLst/>
            <a:ahLst/>
            <a:cxnLst/>
            <a:rect l="l" t="t" r="r" b="b"/>
            <a:pathLst>
              <a:path w="21600" h="21600">
                <a:moveTo>
                  <a:pt x="991" y="2191"/>
                </a:moveTo>
                <a:cubicBezTo>
                  <a:pt x="7383" y="-939"/>
                  <a:pt x="15428" y="-2817"/>
                  <a:pt x="21379" y="7826"/>
                </a:cubicBezTo>
                <a:cubicBezTo>
                  <a:pt x="21710" y="10643"/>
                  <a:pt x="21710" y="13460"/>
                  <a:pt x="21489" y="16278"/>
                </a:cubicBezTo>
                <a:cubicBezTo>
                  <a:pt x="21048" y="17530"/>
                  <a:pt x="20387" y="18469"/>
                  <a:pt x="19946" y="19721"/>
                </a:cubicBezTo>
                <a:cubicBezTo>
                  <a:pt x="14877" y="20973"/>
                  <a:pt x="9587" y="21600"/>
                  <a:pt x="4408" y="21600"/>
                </a:cubicBezTo>
                <a:cubicBezTo>
                  <a:pt x="3195" y="19095"/>
                  <a:pt x="1653" y="18782"/>
                  <a:pt x="551" y="15965"/>
                </a:cubicBezTo>
                <a:cubicBezTo>
                  <a:pt x="330" y="11582"/>
                  <a:pt x="-771" y="5634"/>
                  <a:pt x="991" y="2191"/>
                </a:cubicBezTo>
                <a:close/>
              </a:path>
            </a:pathLst>
          </a:custGeom>
          <a:solidFill>
            <a:srgbClr val="90D7F0"/>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62" name="テキスト ボックス 235"/>
          <p:cNvSpPr txBox="1"/>
          <p:nvPr/>
        </p:nvSpPr>
        <p:spPr>
          <a:xfrm>
            <a:off x="4550634" y="9895183"/>
            <a:ext cx="1798707" cy="576188"/>
          </a:xfrm>
          <a:prstGeom prst="rect">
            <a:avLst/>
          </a:prstGeom>
          <a:noFill/>
        </p:spPr>
        <p:txBody>
          <a:bodyPr wrap="none" rtlCol="0">
            <a:spAutoFit/>
          </a:bodyPr>
          <a:lstStyle/>
          <a:p>
            <a:pPr algn="ctr"/>
            <a:r>
              <a:rPr kumimoji="1" lang="ja-JP" altLang="en-US" sz="1050" dirty="0">
                <a:latin typeface="HG丸ｺﾞｼｯｸM-PRO"/>
                <a:ea typeface="HG丸ｺﾞｼｯｸM-PRO"/>
              </a:rPr>
              <a:t>アイデアを共有し、</a:t>
            </a:r>
            <a:endParaRPr sz="1400">
              <a:latin typeface="HG丸ｺﾞｼｯｸM-PRO"/>
              <a:ea typeface="HG丸ｺﾞｼｯｸM-PRO"/>
            </a:endParaRPr>
          </a:p>
          <a:p>
            <a:pPr algn="ctr"/>
            <a:r>
              <a:rPr kumimoji="1" lang="ja-JP" altLang="en-US" sz="1050" dirty="0">
                <a:latin typeface="HG丸ｺﾞｼｯｸM-PRO"/>
                <a:ea typeface="HG丸ｺﾞｼｯｸM-PRO"/>
              </a:rPr>
              <a:t>どの</a:t>
            </a:r>
            <a:r>
              <a:rPr kumimoji="1" lang="ja-JP" altLang="en-US" sz="1050" dirty="0">
                <a:latin typeface="HG丸ｺﾞｼｯｸM-PRO"/>
                <a:ea typeface="HG丸ｺﾞｼｯｸM-PRO"/>
              </a:rPr>
              <a:t>アイデア</a:t>
            </a:r>
            <a:r>
              <a:rPr kumimoji="1" lang="ja-JP" altLang="en-US" sz="1050" dirty="0">
                <a:latin typeface="HG丸ｺﾞｼｯｸM-PRO"/>
                <a:ea typeface="HG丸ｺﾞｼｯｸM-PRO"/>
              </a:rPr>
              <a:t>を</a:t>
            </a:r>
            <a:r>
              <a:rPr kumimoji="1" lang="ja-JP" altLang="en-US" sz="1050" dirty="0">
                <a:latin typeface="HG丸ｺﾞｼｯｸM-PRO"/>
                <a:ea typeface="HG丸ｺﾞｼｯｸM-PRO"/>
              </a:rPr>
              <a:t>実施</a:t>
            </a:r>
            <a:r>
              <a:rPr kumimoji="1" lang="ja-JP" altLang="en-US" sz="1050" dirty="0">
                <a:latin typeface="HG丸ｺﾞｼｯｸM-PRO"/>
                <a:ea typeface="HG丸ｺﾞｼｯｸM-PRO"/>
              </a:rPr>
              <a:t>するか</a:t>
            </a:r>
            <a:endParaRPr kumimoji="1" lang="ja-JP" altLang="en-US" sz="1050" dirty="0">
              <a:latin typeface="HG丸ｺﾞｼｯｸM-PRO"/>
              <a:ea typeface="HG丸ｺﾞｼｯｸM-PRO"/>
            </a:endParaRPr>
          </a:p>
          <a:p>
            <a:pPr algn="ctr"/>
            <a:r>
              <a:rPr kumimoji="1" lang="ja-JP" altLang="en-US" sz="1050" dirty="0">
                <a:latin typeface="HG丸ｺﾞｼｯｸM-PRO"/>
                <a:ea typeface="HG丸ｺﾞｼｯｸM-PRO"/>
              </a:rPr>
              <a:t>話し合って決めよう</a:t>
            </a:r>
            <a:endParaRPr kumimoji="1" lang="ja-JP" altLang="en-US" sz="1114" dirty="0">
              <a:latin typeface="HG丸ｺﾞｼｯｸM-PRO"/>
              <a:ea typeface="HG丸ｺﾞｼｯｸM-PRO"/>
            </a:endParaRPr>
          </a:p>
        </p:txBody>
      </p:sp>
      <p:grpSp>
        <p:nvGrpSpPr>
          <p:cNvPr id="1263" name="グループ 161"/>
          <p:cNvGrpSpPr/>
          <p:nvPr/>
        </p:nvGrpSpPr>
        <p:grpSpPr>
          <a:xfrm>
            <a:off x="328755" y="594000"/>
            <a:ext cx="6979245" cy="306189"/>
            <a:chOff x="395653" y="8493900"/>
            <a:chExt cx="6979245" cy="306189"/>
          </a:xfrm>
        </p:grpSpPr>
        <p:sp>
          <p:nvSpPr>
            <p:cNvPr id="1264" name="テキスト ボックス 225"/>
            <p:cNvSpPr txBox="1"/>
            <p:nvPr/>
          </p:nvSpPr>
          <p:spPr>
            <a:xfrm>
              <a:off x="395653" y="8516289"/>
              <a:ext cx="6766871" cy="283800"/>
            </a:xfrm>
            <a:prstGeom prst="rect">
              <a:avLst/>
            </a:prstGeom>
            <a:noFill/>
          </p:spPr>
          <p:txBody>
            <a:bodyPr wrap="square" rtlCol="0">
              <a:spAutoFit/>
            </a:bodyPr>
            <a:lstStyle/>
            <a:p>
              <a:r>
                <a:rPr kumimoji="1" lang="ja-JP" altLang="en-US" sz="1250" dirty="0">
                  <a:ln w="69850">
                    <a:solidFill>
                      <a:schemeClr val="bg1"/>
                    </a:solidFill>
                  </a:ln>
                  <a:solidFill>
                    <a:schemeClr val="bg1"/>
                  </a:solidFill>
                  <a:latin typeface="ぼくたちのゴシック２レギュラー" panose="02000600000000000000" pitchFamily="50" charset="-128"/>
                  <a:ea typeface="ぼくたちのゴシック２レギュラー" panose="02000600000000000000" pitchFamily="50" charset="-128"/>
                </a:rPr>
                <a:t>目的の再確認をしよう！もし目的を見直す必要があれば再設定しよう☆</a:t>
              </a:r>
            </a:p>
          </p:txBody>
        </p:sp>
        <p:sp>
          <p:nvSpPr>
            <p:cNvPr id="1265" name="テキスト ボックス 226"/>
            <p:cNvSpPr txBox="1"/>
            <p:nvPr/>
          </p:nvSpPr>
          <p:spPr>
            <a:xfrm>
              <a:off x="399728" y="8493900"/>
              <a:ext cx="6975170" cy="283800"/>
            </a:xfrm>
            <a:prstGeom prst="rect">
              <a:avLst/>
            </a:prstGeom>
            <a:noFill/>
          </p:spPr>
          <p:txBody>
            <a:bodyPr wrap="square" rtlCol="0">
              <a:spAutoFit/>
            </a:bodyPr>
            <a:lstStyle/>
            <a:p>
              <a:r>
                <a:rPr kumimoji="1" lang="ja-JP" altLang="en-US" sz="1250" dirty="0" smtClean="0">
                  <a:solidFill>
                    <a:srgbClr val="00B0F0"/>
                  </a:solidFill>
                  <a:latin typeface="HG丸ｺﾞｼｯｸM-PRO"/>
                  <a:ea typeface="HG丸ｺﾞｼｯｸM-PRO"/>
                </a:rPr>
                <a:t>目的の再確認をしよう！もし目的を見直す必要があれば再設定しよう☆</a:t>
              </a:r>
              <a:endParaRPr kumimoji="1" lang="en-US" altLang="ja-JP" sz="1250" dirty="0" smtClean="0">
                <a:solidFill>
                  <a:srgbClr val="00B0F0"/>
                </a:solidFill>
                <a:latin typeface="HG丸ｺﾞｼｯｸM-PRO"/>
                <a:ea typeface="HG丸ｺﾞｼｯｸM-PRO"/>
              </a:endParaRPr>
            </a:p>
          </p:txBody>
        </p:sp>
      </p:grpSp>
      <p:sp>
        <p:nvSpPr>
          <p:cNvPr id="1266" name="テキスト ボックス 156"/>
          <p:cNvSpPr txBox="1"/>
          <p:nvPr/>
        </p:nvSpPr>
        <p:spPr>
          <a:xfrm>
            <a:off x="396826" y="7517894"/>
            <a:ext cx="3790533" cy="276106"/>
          </a:xfrm>
          <a:prstGeom prst="rect">
            <a:avLst/>
          </a:prstGeom>
          <a:noFill/>
        </p:spPr>
        <p:txBody>
          <a:bodyPr wrap="square" rtlCol="0">
            <a:spAutoFit/>
          </a:bodyPr>
          <a:lstStyle/>
          <a:p>
            <a:pPr>
              <a:lnSpc>
                <a:spcPct val="100000"/>
              </a:lnSpc>
              <a:spcBef>
                <a:spcPts val="0"/>
              </a:spcBef>
              <a:spcAft>
                <a:spcPts val="0"/>
              </a:spcAft>
            </a:pPr>
            <a:r>
              <a:rPr kumimoji="1" lang="ja-JP" altLang="en-US" sz="1200" dirty="0" smtClean="0">
                <a:latin typeface="HG丸ｺﾞｼｯｸM-PRO"/>
                <a:ea typeface="HG丸ｺﾞｼｯｸM-PRO"/>
              </a:rPr>
              <a:t>話し合った結果　</a:t>
            </a:r>
            <a:endParaRPr kumimoji="1" lang="ja-JP" altLang="en-US" sz="1000" dirty="0" smtClean="0">
              <a:latin typeface="HG丸ｺﾞｼｯｸM-PRO"/>
              <a:ea typeface="HG丸ｺﾞｼｯｸM-PRO"/>
            </a:endParaRPr>
          </a:p>
        </p:txBody>
      </p:sp>
    </p:spTree>
  </p:cSld>
  <p:clrMapOvr>
    <a:masterClrMapping/>
  </p:clrMapOvr>
</p:sld>
</file>

<file path=ppt/theme/theme1.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Application>JUST Focus</Application>
  <AppVersion>6.0.1</AppVersion>
  <PresentationFormat>ユーザー設定</PresentationFormat>
  <Slides>4</Slides>
  <Notes>4</Note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片岡 雪乃</dc:creator>
  <cp:lastModifiedBy>野村 悟史</cp:lastModifiedBy>
  <dcterms:created xsi:type="dcterms:W3CDTF">2025-12-19T02:53:27Z</dcterms:created>
  <dcterms:modified xsi:type="dcterms:W3CDTF">2026-03-16T03:59:33Z</dcterms:modified>
  <cp:revision>49</cp:revision>
</cp:coreProperties>
</file>

<file path=docProps/custom.xml><?xml version="1.0" encoding="utf-8"?>
<Properties xmlns:vt="http://schemas.openxmlformats.org/officeDocument/2006/docPropsVTypes" xmlns="http://schemas.openxmlformats.org/officeDocument/2006/custom-properties"/>
</file>